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288" r:id="rId3"/>
    <p:sldId id="267" r:id="rId4"/>
    <p:sldId id="268" r:id="rId5"/>
    <p:sldId id="269" r:id="rId6"/>
    <p:sldId id="270" r:id="rId7"/>
    <p:sldId id="272" r:id="rId8"/>
    <p:sldId id="274" r:id="rId9"/>
    <p:sldId id="273" r:id="rId10"/>
    <p:sldId id="289" r:id="rId11"/>
    <p:sldId id="293" r:id="rId12"/>
    <p:sldId id="275" r:id="rId13"/>
    <p:sldId id="276" r:id="rId14"/>
    <p:sldId id="278" r:id="rId15"/>
    <p:sldId id="277" r:id="rId16"/>
    <p:sldId id="280" r:id="rId17"/>
    <p:sldId id="281" r:id="rId18"/>
    <p:sldId id="286" r:id="rId19"/>
    <p:sldId id="282" r:id="rId20"/>
    <p:sldId id="283" r:id="rId21"/>
    <p:sldId id="284" r:id="rId22"/>
    <p:sldId id="285" r:id="rId23"/>
    <p:sldId id="287" r:id="rId24"/>
  </p:sldIdLst>
  <p:sldSz cx="12192000" cy="6858000"/>
  <p:notesSz cx="9369425" cy="7077075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28" userDrawn="1">
          <p15:clr>
            <a:srgbClr val="A4A3A4"/>
          </p15:clr>
        </p15:guide>
        <p15:guide id="2" pos="295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9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68" autoAdjust="0"/>
    <p:restoredTop sz="97983" autoAdjust="0"/>
  </p:normalViewPr>
  <p:slideViewPr>
    <p:cSldViewPr>
      <p:cViewPr varScale="1">
        <p:scale>
          <a:sx n="63" d="100"/>
          <a:sy n="63" d="100"/>
        </p:scale>
        <p:origin x="728" y="3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1890" y="-90"/>
      </p:cViewPr>
      <p:guideLst>
        <p:guide orient="horz" pos="2228"/>
        <p:guide pos="295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535312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49257" y="3360383"/>
            <a:ext cx="6870912" cy="318468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3535" tIns="45946" rIns="93535" bIns="459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notes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243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328863" y="533400"/>
            <a:ext cx="4711700" cy="26495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381964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28863" y="533400"/>
            <a:ext cx="4711700" cy="2649538"/>
          </a:xfrm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C00000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953" b="-1555"/>
          <a:stretch/>
        </p:blipFill>
        <p:spPr>
          <a:xfrm>
            <a:off x="0" y="5334001"/>
            <a:ext cx="4059936" cy="1671255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pic>
        <p:nvPicPr>
          <p:cNvPr id="17" name="Picture 16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953" b="-1555"/>
          <a:stretch/>
        </p:blipFill>
        <p:spPr>
          <a:xfrm>
            <a:off x="4068064" y="5638800"/>
            <a:ext cx="4059936" cy="1371600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pic>
        <p:nvPicPr>
          <p:cNvPr id="18" name="Picture 17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953" b="-1555"/>
          <a:stretch/>
        </p:blipFill>
        <p:spPr>
          <a:xfrm>
            <a:off x="8132064" y="5821680"/>
            <a:ext cx="4059936" cy="1188720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228600"/>
            <a:ext cx="25908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28600"/>
            <a:ext cx="75692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C00000"/>
              </a:buClr>
              <a:defRPr>
                <a:solidFill>
                  <a:srgbClr val="C00000"/>
                </a:solidFill>
              </a:defRPr>
            </a:lvl1pPr>
            <a:lvl2pPr>
              <a:buClr>
                <a:srgbClr val="C00000"/>
              </a:buClr>
              <a:defRPr>
                <a:solidFill>
                  <a:srgbClr val="C00000"/>
                </a:solidFill>
              </a:defRPr>
            </a:lvl2pPr>
            <a:lvl3pPr>
              <a:buClr>
                <a:srgbClr val="C00000"/>
              </a:buClr>
              <a:defRPr>
                <a:solidFill>
                  <a:srgbClr val="C00000"/>
                </a:solidFill>
              </a:defRPr>
            </a:lvl3pPr>
            <a:lvl4pPr>
              <a:buClr>
                <a:srgbClr val="C00000"/>
              </a:buClr>
              <a:defRPr>
                <a:solidFill>
                  <a:srgbClr val="C00000"/>
                </a:solidFill>
              </a:defRPr>
            </a:lvl4pPr>
            <a:lvl5pPr>
              <a:buClr>
                <a:srgbClr val="C00000"/>
              </a:buClr>
              <a:defRPr>
                <a:solidFill>
                  <a:srgbClr val="C0000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4"/>
          <p:cNvGrpSpPr>
            <a:grpSpLocks/>
          </p:cNvGrpSpPr>
          <p:nvPr/>
        </p:nvGrpSpPr>
        <p:grpSpPr bwMode="auto">
          <a:xfrm>
            <a:off x="16934" y="1441450"/>
            <a:ext cx="12143317" cy="127000"/>
            <a:chOff x="8" y="908"/>
            <a:chExt cx="5737" cy="80"/>
          </a:xfrm>
        </p:grpSpPr>
        <p:sp>
          <p:nvSpPr>
            <p:cNvPr id="2" name="Rectangle 2"/>
            <p:cNvSpPr>
              <a:spLocks noChangeArrowheads="1"/>
            </p:cNvSpPr>
            <p:nvPr/>
          </p:nvSpPr>
          <p:spPr bwMode="auto">
            <a:xfrm>
              <a:off x="8" y="908"/>
              <a:ext cx="5737" cy="31"/>
            </a:xfrm>
            <a:prstGeom prst="rect">
              <a:avLst/>
            </a:prstGeom>
            <a:solidFill>
              <a:schemeClr val="tx1"/>
            </a:solidFill>
            <a:ln w="25400">
              <a:solidFill>
                <a:srgbClr val="D09E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sz="2400"/>
            </a:p>
          </p:txBody>
        </p:sp>
        <p:sp>
          <p:nvSpPr>
            <p:cNvPr id="3" name="Rectangle 3"/>
            <p:cNvSpPr>
              <a:spLocks noChangeArrowheads="1"/>
            </p:cNvSpPr>
            <p:nvPr/>
          </p:nvSpPr>
          <p:spPr bwMode="auto">
            <a:xfrm>
              <a:off x="8" y="980"/>
              <a:ext cx="5737" cy="8"/>
            </a:xfrm>
            <a:prstGeom prst="rect">
              <a:avLst/>
            </a:prstGeom>
            <a:solidFill>
              <a:schemeClr val="tx1"/>
            </a:solidFill>
            <a:ln w="25400">
              <a:solidFill>
                <a:srgbClr val="D09E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sz="2400"/>
            </a:p>
          </p:txBody>
        </p:sp>
      </p:grpSp>
      <p:sp>
        <p:nvSpPr>
          <p:cNvPr id="1027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10972800" cy="3810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28600"/>
            <a:ext cx="103632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pic>
        <p:nvPicPr>
          <p:cNvPr id="7" name="Picture 6"/>
          <p:cNvPicPr>
            <a:picLocks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953" b="-1555"/>
          <a:stretch/>
        </p:blipFill>
        <p:spPr>
          <a:xfrm>
            <a:off x="0" y="5334001"/>
            <a:ext cx="4059936" cy="1671255"/>
          </a:xfrm>
          <a:prstGeom prst="rect">
            <a:avLst/>
          </a:prstGeom>
          <a:ln w="12700">
            <a:solidFill>
              <a:schemeClr val="tx1"/>
            </a:solidFill>
          </a:ln>
          <a:effectLst>
            <a:reflection endPos="0" dir="5400000" sy="-100000" algn="bl" rotWithShape="0"/>
          </a:effectLst>
        </p:spPr>
      </p:pic>
      <p:pic>
        <p:nvPicPr>
          <p:cNvPr id="8" name="Picture 7"/>
          <p:cNvPicPr>
            <a:picLocks/>
          </p:cNvPicPr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953" b="-1555"/>
          <a:stretch/>
        </p:blipFill>
        <p:spPr>
          <a:xfrm>
            <a:off x="4083897" y="5638800"/>
            <a:ext cx="4059936" cy="1371600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pic>
        <p:nvPicPr>
          <p:cNvPr id="9" name="Picture 8"/>
          <p:cNvPicPr>
            <a:picLocks/>
          </p:cNvPicPr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953" b="-1555"/>
          <a:stretch/>
        </p:blipFill>
        <p:spPr>
          <a:xfrm>
            <a:off x="8163731" y="5821680"/>
            <a:ext cx="4059936" cy="1188720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Monotype Sort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" panose="05000000000000000000" pitchFamily="2" charset="2"/>
        <a:buChar char="v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»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010400" y="3733800"/>
            <a:ext cx="3429000" cy="1752600"/>
          </a:xfrm>
          <a:noFill/>
        </p:spPr>
        <p:txBody>
          <a:bodyPr/>
          <a:lstStyle/>
          <a:p>
            <a:pPr marL="342900" indent="-342900" algn="r"/>
            <a:r>
              <a:rPr lang="en-US" dirty="0"/>
              <a:t>Dr. Alex “Doc” White</a:t>
            </a:r>
          </a:p>
          <a:p>
            <a:pPr marL="342900" indent="-342900" algn="r"/>
            <a:r>
              <a:rPr lang="en-US" sz="2400" dirty="0"/>
              <a:t>VT Dairy Science</a:t>
            </a:r>
          </a:p>
          <a:p>
            <a:pPr marL="342900" indent="-342900" algn="r"/>
            <a:r>
              <a:rPr lang="en-US" sz="2400" dirty="0"/>
              <a:t>DocWhite@vt.edu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127AC58-FE47-423A-B8FD-38D9C6085FB2}"/>
              </a:ext>
            </a:extLst>
          </p:cNvPr>
          <p:cNvSpPr txBox="1"/>
          <p:nvPr/>
        </p:nvSpPr>
        <p:spPr>
          <a:xfrm>
            <a:off x="2171701" y="1830050"/>
            <a:ext cx="773429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kern="0" dirty="0">
                <a:solidFill>
                  <a:srgbClr val="C00000"/>
                </a:solidFill>
                <a:latin typeface="Times New Roman"/>
                <a:ea typeface="+mj-ea"/>
                <a:cs typeface="+mj-cs"/>
              </a:rPr>
              <a:t>Understanding Your Farm’s Financial Health</a:t>
            </a:r>
            <a:endParaRPr lang="en-US" dirty="0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Liquidity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11201400" cy="3810000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dirty="0"/>
              <a:t>How to improve: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Build up your savings account</a:t>
            </a:r>
            <a:endParaRPr lang="en-US" b="1" dirty="0">
              <a:solidFill>
                <a:srgbClr val="00B050"/>
              </a:solidFill>
            </a:endParaRPr>
          </a:p>
          <a:p>
            <a:pPr lvl="1">
              <a:spcAft>
                <a:spcPts val="1200"/>
              </a:spcAft>
            </a:pPr>
            <a:r>
              <a:rPr lang="en-US" dirty="0"/>
              <a:t>Build feed or supplies reserves as appropriate</a:t>
            </a:r>
          </a:p>
          <a:p>
            <a:pPr lvl="1"/>
            <a:r>
              <a:rPr lang="en-US" dirty="0"/>
              <a:t>Sell unneeded assets &amp; pay down debts    (Bird Poop Principle)</a:t>
            </a:r>
          </a:p>
          <a:p>
            <a:pPr lvl="2">
              <a:spcAft>
                <a:spcPts val="1200"/>
              </a:spcAft>
            </a:pPr>
            <a:r>
              <a:rPr lang="en-US" sz="2400" dirty="0"/>
              <a:t>Start by paying down your operating loans</a:t>
            </a:r>
          </a:p>
          <a:p>
            <a:pPr lvl="1"/>
            <a:r>
              <a:rPr lang="en-US" dirty="0"/>
              <a:t>Improve the efficiency of your operation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07A8417-3644-43AF-8B82-EF0D77FF22FB}"/>
              </a:ext>
            </a:extLst>
          </p:cNvPr>
          <p:cNvSpPr txBox="1"/>
          <p:nvPr/>
        </p:nvSpPr>
        <p:spPr>
          <a:xfrm rot="604577">
            <a:off x="7442334" y="2109154"/>
            <a:ext cx="4648200" cy="1015663"/>
          </a:xfrm>
          <a:prstGeom prst="rect">
            <a:avLst/>
          </a:prstGeom>
          <a:noFill/>
          <a:ln w="254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00B050"/>
                </a:solidFill>
              </a:rPr>
              <a:t>Liquidity is like a shock absorber</a:t>
            </a:r>
          </a:p>
          <a:p>
            <a:pPr algn="ctr"/>
            <a:r>
              <a:rPr lang="en-US" sz="2000" b="1" dirty="0">
                <a:solidFill>
                  <a:srgbClr val="00B050"/>
                </a:solidFill>
              </a:rPr>
              <a:t>  - It smooths out the “minor” potholes</a:t>
            </a:r>
          </a:p>
        </p:txBody>
      </p:sp>
    </p:spTree>
    <p:extLst>
      <p:ext uri="{BB962C8B-B14F-4D97-AF65-F5344CB8AC3E}">
        <p14:creationId xmlns:p14="http://schemas.microsoft.com/office/powerpoint/2010/main" val="27965014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Liquidity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 dirty="0"/>
              <a:t>How to improve (continued)?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No new borrowing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Stretch your loans over a longer term to lower your payments</a:t>
            </a:r>
          </a:p>
          <a:p>
            <a:pPr lvl="1">
              <a:spcAft>
                <a:spcPts val="600"/>
              </a:spcAft>
            </a:pP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7787540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Solvency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0"/>
            <a:ext cx="10820400" cy="3810000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b="1" dirty="0"/>
              <a:t>Equity / Asset Ratio = Net Worth / Total Assets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These come from your balance sheet</a:t>
            </a:r>
          </a:p>
          <a:p>
            <a:pPr lvl="1"/>
            <a:r>
              <a:rPr lang="en-US" dirty="0"/>
              <a:t>Benchmark: 	(</a:t>
            </a:r>
            <a:r>
              <a:rPr lang="en-US" b="1" dirty="0">
                <a:solidFill>
                  <a:srgbClr val="00B050"/>
                </a:solidFill>
              </a:rPr>
              <a:t>Green &gt; 70%   </a:t>
            </a:r>
            <a:r>
              <a:rPr lang="en-US" b="1" dirty="0"/>
              <a:t>Red &lt; 30%</a:t>
            </a:r>
            <a:r>
              <a:rPr lang="en-US" dirty="0"/>
              <a:t>)	</a:t>
            </a:r>
          </a:p>
          <a:p>
            <a:pPr lvl="2">
              <a:spcAft>
                <a:spcPts val="0"/>
              </a:spcAft>
            </a:pPr>
            <a:r>
              <a:rPr lang="en-US" sz="2400" dirty="0"/>
              <a:t>Higher is safer</a:t>
            </a:r>
          </a:p>
          <a:p>
            <a:pPr lvl="2">
              <a:spcAft>
                <a:spcPts val="1200"/>
              </a:spcAft>
            </a:pPr>
            <a:r>
              <a:rPr lang="en-US" sz="2400" dirty="0"/>
              <a:t>“You have paid outright for 70% of your assets”</a:t>
            </a:r>
          </a:p>
          <a:p>
            <a:pPr lvl="1">
              <a:spcAft>
                <a:spcPts val="1200"/>
              </a:spcAft>
            </a:pPr>
            <a:r>
              <a:rPr lang="en-US" dirty="0"/>
              <a:t>For Young/Beginning Farmers -- &gt; 30%</a:t>
            </a:r>
          </a:p>
          <a:p>
            <a:pPr lvl="1"/>
            <a:r>
              <a:rPr lang="en-US" dirty="0"/>
              <a:t>During/After Transition involving new debt -- &gt; 30%</a:t>
            </a:r>
          </a:p>
          <a:p>
            <a:pPr lvl="2"/>
            <a:endParaRPr lang="en-US" sz="700" dirty="0"/>
          </a:p>
        </p:txBody>
      </p:sp>
    </p:spTree>
    <p:extLst>
      <p:ext uri="{BB962C8B-B14F-4D97-AF65-F5344CB8AC3E}">
        <p14:creationId xmlns:p14="http://schemas.microsoft.com/office/powerpoint/2010/main" val="42271421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Solvency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if your solvency is low?</a:t>
            </a:r>
          </a:p>
          <a:p>
            <a:pPr lvl="1"/>
            <a:r>
              <a:rPr lang="en-US" dirty="0"/>
              <a:t>More of your cash flow is earmarked for debt payments</a:t>
            </a:r>
          </a:p>
          <a:p>
            <a:pPr lvl="1"/>
            <a:r>
              <a:rPr lang="en-US" dirty="0"/>
              <a:t>Less management flexibility</a:t>
            </a:r>
          </a:p>
          <a:p>
            <a:pPr lvl="1"/>
            <a:endParaRPr lang="en-US" sz="1400" dirty="0"/>
          </a:p>
          <a:p>
            <a:r>
              <a:rPr lang="en-US" dirty="0"/>
              <a:t>How to improve:</a:t>
            </a:r>
          </a:p>
          <a:p>
            <a:pPr lvl="1"/>
            <a:r>
              <a:rPr lang="en-US" dirty="0"/>
              <a:t>Sell unneeded/under-used assets &amp; pay down debt</a:t>
            </a:r>
          </a:p>
          <a:p>
            <a:pPr lvl="1"/>
            <a:r>
              <a:rPr lang="en-US" dirty="0"/>
              <a:t>Lease vs own; borrow; co-own; go without</a:t>
            </a:r>
          </a:p>
          <a:p>
            <a:pPr lvl="1"/>
            <a:r>
              <a:rPr lang="en-US" dirty="0"/>
              <a:t>Improve profitability &amp; pay down debt, add to savings</a:t>
            </a:r>
          </a:p>
        </p:txBody>
      </p:sp>
    </p:spTree>
    <p:extLst>
      <p:ext uri="{BB962C8B-B14F-4D97-AF65-F5344CB8AC3E}">
        <p14:creationId xmlns:p14="http://schemas.microsoft.com/office/powerpoint/2010/main" val="19727060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Repayment Capacity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11201400" cy="3810000"/>
          </a:xfrm>
        </p:spPr>
        <p:txBody>
          <a:bodyPr/>
          <a:lstStyle/>
          <a:p>
            <a:r>
              <a:rPr lang="en-US" b="1" dirty="0"/>
              <a:t>Debt Coverage Ratio</a:t>
            </a:r>
          </a:p>
          <a:p>
            <a:pPr marL="457200" lvl="1" indent="0">
              <a:spcAft>
                <a:spcPts val="1200"/>
              </a:spcAft>
              <a:buNone/>
            </a:pPr>
            <a:r>
              <a:rPr lang="en-US" b="1" dirty="0"/>
              <a:t>Debt Repayment Capacity / Total P&amp;I Payments</a:t>
            </a:r>
          </a:p>
          <a:p>
            <a:pPr marL="457200" lvl="1" indent="0">
              <a:buNone/>
            </a:pPr>
            <a:r>
              <a:rPr lang="en-US" dirty="0"/>
              <a:t>Net Farm Income</a:t>
            </a:r>
          </a:p>
          <a:p>
            <a:pPr marL="457200" lvl="1" indent="0">
              <a:buNone/>
            </a:pPr>
            <a:r>
              <a:rPr lang="en-US" dirty="0"/>
              <a:t>+ Depreciation &amp; Interest Expense</a:t>
            </a:r>
          </a:p>
          <a:p>
            <a:pPr marL="457200" lvl="1" indent="0">
              <a:buNone/>
            </a:pPr>
            <a:r>
              <a:rPr lang="en-US" dirty="0"/>
              <a:t>+ Non-farm Income</a:t>
            </a:r>
          </a:p>
          <a:p>
            <a:pPr marL="457200" lvl="1" indent="0">
              <a:buNone/>
            </a:pPr>
            <a:r>
              <a:rPr lang="en-US" dirty="0"/>
              <a:t>-  Family Living &amp; Income Taxes   (or Owner Withdrawal*)</a:t>
            </a:r>
          </a:p>
          <a:p>
            <a:pPr marL="457200" lvl="1" indent="0">
              <a:buNone/>
            </a:pPr>
            <a:r>
              <a:rPr lang="en-US" dirty="0"/>
              <a:t>= Debt Repayment Capacity</a:t>
            </a:r>
          </a:p>
          <a:p>
            <a:pPr marL="457200" lvl="1" indent="0">
              <a:buNone/>
            </a:pPr>
            <a:endParaRPr lang="en-US" sz="1800" dirty="0"/>
          </a:p>
          <a:p>
            <a:pPr lvl="1">
              <a:buFontTx/>
              <a:buChar char="-"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E3802DB-B653-4F36-8508-3AC72424FFC6}"/>
              </a:ext>
            </a:extLst>
          </p:cNvPr>
          <p:cNvSpPr txBox="1"/>
          <p:nvPr/>
        </p:nvSpPr>
        <p:spPr>
          <a:xfrm>
            <a:off x="7924800" y="2667000"/>
            <a:ext cx="3886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Net Farm Income, Depreciation, &amp; Interest Expense come from your Income Statement</a:t>
            </a:r>
          </a:p>
        </p:txBody>
      </p:sp>
    </p:spTree>
    <p:extLst>
      <p:ext uri="{BB962C8B-B14F-4D97-AF65-F5344CB8AC3E}">
        <p14:creationId xmlns:p14="http://schemas.microsoft.com/office/powerpoint/2010/main" val="31842829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Repayment Capacity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Benchmark:  </a:t>
            </a:r>
          </a:p>
          <a:p>
            <a:pPr lvl="1"/>
            <a:r>
              <a:rPr lang="en-US" dirty="0"/>
              <a:t>Higher is better   (</a:t>
            </a:r>
            <a:r>
              <a:rPr lang="en-US" b="1" dirty="0">
                <a:solidFill>
                  <a:srgbClr val="00B050"/>
                </a:solidFill>
              </a:rPr>
              <a:t>Green &gt; 150%   </a:t>
            </a:r>
            <a:r>
              <a:rPr lang="en-US" b="1" dirty="0"/>
              <a:t>Red &lt; 110%</a:t>
            </a:r>
            <a:r>
              <a:rPr lang="en-US" dirty="0"/>
              <a:t>)</a:t>
            </a:r>
          </a:p>
          <a:p>
            <a:pPr lvl="1"/>
            <a:endParaRPr lang="en-US" sz="1800" dirty="0"/>
          </a:p>
          <a:p>
            <a:r>
              <a:rPr lang="en-US" dirty="0"/>
              <a:t>Tells you how much cash you have available to make your P&amp;I payments</a:t>
            </a:r>
          </a:p>
          <a:p>
            <a:pPr lvl="1"/>
            <a:r>
              <a:rPr lang="en-US" dirty="0"/>
              <a:t>“$1.50 of cash for every $1 of loan payments due this year”</a:t>
            </a:r>
          </a:p>
        </p:txBody>
      </p:sp>
    </p:spTree>
    <p:extLst>
      <p:ext uri="{BB962C8B-B14F-4D97-AF65-F5344CB8AC3E}">
        <p14:creationId xmlns:p14="http://schemas.microsoft.com/office/powerpoint/2010/main" val="2291262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Repayment Capacity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11430000" cy="3810000"/>
          </a:xfrm>
        </p:spPr>
        <p:txBody>
          <a:bodyPr/>
          <a:lstStyle/>
          <a:p>
            <a:r>
              <a:rPr lang="en-US" dirty="0"/>
              <a:t>How to improve:</a:t>
            </a:r>
          </a:p>
          <a:p>
            <a:pPr lvl="1"/>
            <a:r>
              <a:rPr lang="en-US" dirty="0"/>
              <a:t>Increase revenues</a:t>
            </a:r>
          </a:p>
          <a:p>
            <a:pPr lvl="2"/>
            <a:r>
              <a:rPr lang="en-US" sz="2400" dirty="0"/>
              <a:t>Quantity sold, selling prices, improved quality or consistency, new products</a:t>
            </a:r>
          </a:p>
          <a:p>
            <a:pPr lvl="1"/>
            <a:r>
              <a:rPr lang="en-US" dirty="0"/>
              <a:t>Decrease expenses (top 5)</a:t>
            </a:r>
          </a:p>
          <a:p>
            <a:pPr lvl="2"/>
            <a:r>
              <a:rPr lang="en-US" sz="2400" dirty="0"/>
              <a:t>Feed/feeding system, vet, labor, interest, etc.</a:t>
            </a:r>
          </a:p>
          <a:p>
            <a:pPr lvl="1"/>
            <a:r>
              <a:rPr lang="en-US" dirty="0"/>
              <a:t>Refinance your debts</a:t>
            </a:r>
          </a:p>
          <a:p>
            <a:pPr lvl="2"/>
            <a:r>
              <a:rPr lang="en-US" sz="2400" dirty="0"/>
              <a:t>Lower APR, longer repayment terms</a:t>
            </a:r>
          </a:p>
          <a:p>
            <a:pPr lvl="1"/>
            <a:r>
              <a:rPr lang="en-US" dirty="0"/>
              <a:t>Reduce family living expenses, increase non-farm income</a:t>
            </a:r>
          </a:p>
        </p:txBody>
      </p:sp>
    </p:spTree>
    <p:extLst>
      <p:ext uri="{BB962C8B-B14F-4D97-AF65-F5344CB8AC3E}">
        <p14:creationId xmlns:p14="http://schemas.microsoft.com/office/powerpoint/2010/main" val="12675537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Profitability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11430000" cy="41148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b="1" dirty="0"/>
              <a:t>ROA:  Rate of Return on Assets</a:t>
            </a:r>
          </a:p>
          <a:p>
            <a:pPr marL="0" indent="0">
              <a:buNone/>
            </a:pPr>
            <a:r>
              <a:rPr lang="en-US" dirty="0"/>
              <a:t>		     (Net Farm Income + Interest – Mgt Fee)</a:t>
            </a:r>
          </a:p>
          <a:p>
            <a:pPr marL="0" indent="0">
              <a:buNone/>
            </a:pPr>
            <a:r>
              <a:rPr lang="en-US" dirty="0"/>
              <a:t>				Total Farm Assets</a:t>
            </a:r>
          </a:p>
          <a:p>
            <a:pPr marL="0" indent="0">
              <a:buNone/>
            </a:pPr>
            <a:endParaRPr lang="en-US" sz="900" dirty="0"/>
          </a:p>
          <a:p>
            <a:pPr lvl="1"/>
            <a:r>
              <a:rPr lang="en-US" dirty="0"/>
              <a:t>Benchmark:	(</a:t>
            </a:r>
            <a:r>
              <a:rPr lang="en-US" b="1" dirty="0">
                <a:solidFill>
                  <a:srgbClr val="00B050"/>
                </a:solidFill>
              </a:rPr>
              <a:t>Green &gt; 8%     </a:t>
            </a:r>
            <a:r>
              <a:rPr lang="en-US" b="1" dirty="0"/>
              <a:t>Red &lt; 3%</a:t>
            </a:r>
            <a:r>
              <a:rPr lang="en-US" dirty="0"/>
              <a:t>)</a:t>
            </a:r>
          </a:p>
          <a:p>
            <a:pPr lvl="2"/>
            <a:r>
              <a:rPr lang="en-US" sz="2400" dirty="0"/>
              <a:t>Greater than your cost of money (APR)</a:t>
            </a:r>
          </a:p>
          <a:p>
            <a:pPr lvl="2"/>
            <a:r>
              <a:rPr lang="en-US" sz="2400" dirty="0"/>
              <a:t>Greater than the rate of inflation (3%)</a:t>
            </a:r>
          </a:p>
          <a:p>
            <a:pPr lvl="2"/>
            <a:r>
              <a:rPr lang="en-US" sz="2400" dirty="0"/>
              <a:t>Higher is better, to a point</a:t>
            </a:r>
          </a:p>
          <a:p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2982433" y="2773330"/>
            <a:ext cx="5715000" cy="0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EAFAF710-B01C-41F2-A8BE-8B03BB2F9AAF}"/>
              </a:ext>
            </a:extLst>
          </p:cNvPr>
          <p:cNvSpPr txBox="1"/>
          <p:nvPr/>
        </p:nvSpPr>
        <p:spPr>
          <a:xfrm>
            <a:off x="8458200" y="3276600"/>
            <a:ext cx="3581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Mgt Fee = Owner Withdrawal or Family Living Expense</a:t>
            </a:r>
          </a:p>
        </p:txBody>
      </p:sp>
    </p:spTree>
    <p:extLst>
      <p:ext uri="{BB962C8B-B14F-4D97-AF65-F5344CB8AC3E}">
        <p14:creationId xmlns:p14="http://schemas.microsoft.com/office/powerpoint/2010/main" val="38977882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Profitability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it’s too low:</a:t>
            </a:r>
          </a:p>
          <a:p>
            <a:pPr lvl="1"/>
            <a:r>
              <a:rPr lang="en-US" dirty="0"/>
              <a:t>Living off depreciation or paper gains</a:t>
            </a:r>
          </a:p>
          <a:p>
            <a:pPr lvl="2"/>
            <a:r>
              <a:rPr lang="en-US" dirty="0"/>
              <a:t>Will have trouble replacing assets when they wear out….</a:t>
            </a:r>
          </a:p>
          <a:p>
            <a:pPr lvl="1"/>
            <a:r>
              <a:rPr lang="en-US" dirty="0"/>
              <a:t>Must make profits to stay in business long term – will the transition help?</a:t>
            </a:r>
          </a:p>
          <a:p>
            <a:pPr lvl="1"/>
            <a:endParaRPr lang="en-US" sz="600" dirty="0"/>
          </a:p>
          <a:p>
            <a:r>
              <a:rPr lang="en-US" dirty="0"/>
              <a:t>To improve:</a:t>
            </a:r>
          </a:p>
          <a:p>
            <a:pPr lvl="1"/>
            <a:r>
              <a:rPr lang="en-US" dirty="0"/>
              <a:t>Increase revenues</a:t>
            </a:r>
          </a:p>
          <a:p>
            <a:pPr lvl="1"/>
            <a:r>
              <a:rPr lang="en-US" dirty="0"/>
              <a:t>Decrease top 5 expenses</a:t>
            </a:r>
          </a:p>
          <a:p>
            <a:pPr lvl="1"/>
            <a:r>
              <a:rPr lang="en-US" dirty="0"/>
              <a:t>Get rid of unneeded or under-used assets</a:t>
            </a:r>
          </a:p>
        </p:txBody>
      </p:sp>
    </p:spTree>
    <p:extLst>
      <p:ext uri="{BB962C8B-B14F-4D97-AF65-F5344CB8AC3E}">
        <p14:creationId xmlns:p14="http://schemas.microsoft.com/office/powerpoint/2010/main" val="31525595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Financial Efficiency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Operating Expense/Receipt Ratio</a:t>
            </a:r>
          </a:p>
          <a:p>
            <a:pPr marL="457200" lvl="1" indent="0" algn="ctr">
              <a:buNone/>
            </a:pPr>
            <a:r>
              <a:rPr lang="en-US" dirty="0"/>
              <a:t>	(Total Expenses – Depreciation – Interest) / Gross Revenues</a:t>
            </a:r>
          </a:p>
          <a:p>
            <a:pPr marL="457200" lvl="1" indent="0">
              <a:buNone/>
            </a:pPr>
            <a:endParaRPr lang="en-US" sz="1400" dirty="0"/>
          </a:p>
          <a:p>
            <a:pPr lvl="1"/>
            <a:r>
              <a:rPr lang="en-US" dirty="0"/>
              <a:t>Benchmark:     (</a:t>
            </a:r>
            <a:r>
              <a:rPr lang="en-US" b="1" dirty="0">
                <a:solidFill>
                  <a:srgbClr val="00B050"/>
                </a:solidFill>
              </a:rPr>
              <a:t>Green &lt; 70%     </a:t>
            </a:r>
            <a:r>
              <a:rPr lang="en-US" b="1" dirty="0"/>
              <a:t>Red &gt; 85%</a:t>
            </a:r>
            <a:r>
              <a:rPr lang="en-US" dirty="0"/>
              <a:t>)</a:t>
            </a:r>
          </a:p>
          <a:p>
            <a:pPr lvl="2"/>
            <a:r>
              <a:rPr lang="en-US" sz="2400" dirty="0"/>
              <a:t>Lower is better, to a point</a:t>
            </a:r>
          </a:p>
          <a:p>
            <a:pPr lvl="2"/>
            <a:endParaRPr lang="en-US" sz="600" dirty="0"/>
          </a:p>
          <a:p>
            <a:pPr lvl="1"/>
            <a:r>
              <a:rPr lang="en-US" dirty="0"/>
              <a:t>Measure of cost control</a:t>
            </a:r>
          </a:p>
          <a:p>
            <a:pPr lvl="2"/>
            <a:r>
              <a:rPr lang="en-US" sz="2400" dirty="0"/>
              <a:t>“It costs $0.75 in operating costs to generate $1 of sales.”</a:t>
            </a:r>
          </a:p>
          <a:p>
            <a:pPr lvl="2"/>
            <a:r>
              <a:rPr lang="en-US" sz="2400" dirty="0"/>
              <a:t>Leaves $0.25 for taxes, family living, interest, depreciation, etc.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A0672D7-7D19-43D8-B167-F40D16FB1E1B}"/>
              </a:ext>
            </a:extLst>
          </p:cNvPr>
          <p:cNvSpPr txBox="1"/>
          <p:nvPr/>
        </p:nvSpPr>
        <p:spPr>
          <a:xfrm>
            <a:off x="9067800" y="2726369"/>
            <a:ext cx="335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These come from your income statement.</a:t>
            </a:r>
          </a:p>
        </p:txBody>
      </p:sp>
    </p:spTree>
    <p:extLst>
      <p:ext uri="{BB962C8B-B14F-4D97-AF65-F5344CB8AC3E}">
        <p14:creationId xmlns:p14="http://schemas.microsoft.com/office/powerpoint/2010/main" val="15675105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Production Measures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Conception %, Heat Detection Rate</a:t>
            </a:r>
          </a:p>
          <a:p>
            <a:r>
              <a:rPr lang="en-US" dirty="0" err="1"/>
              <a:t>Lbs</a:t>
            </a:r>
            <a:r>
              <a:rPr lang="en-US" dirty="0"/>
              <a:t> milk/cow</a:t>
            </a:r>
          </a:p>
          <a:p>
            <a:r>
              <a:rPr lang="en-US" dirty="0"/>
              <a:t>Tons/acre, </a:t>
            </a:r>
            <a:r>
              <a:rPr lang="en-US" dirty="0" err="1"/>
              <a:t>bu</a:t>
            </a:r>
            <a:r>
              <a:rPr lang="en-US" dirty="0"/>
              <a:t>/acre, etc.</a:t>
            </a:r>
          </a:p>
          <a:p>
            <a:endParaRPr lang="en-US" sz="1200" dirty="0"/>
          </a:p>
          <a:p>
            <a:r>
              <a:rPr lang="en-US" dirty="0"/>
              <a:t>Compare to “averages” &amp; look for trends</a:t>
            </a:r>
          </a:p>
          <a:p>
            <a:pPr lvl="1"/>
            <a:r>
              <a:rPr lang="en-US" dirty="0"/>
              <a:t>Identifies production issues (good &amp; bad)</a:t>
            </a:r>
          </a:p>
          <a:p>
            <a:pPr lvl="1"/>
            <a:endParaRPr lang="en-US" sz="1100" dirty="0"/>
          </a:p>
          <a:p>
            <a:r>
              <a:rPr lang="en-US" dirty="0"/>
              <a:t>Same goes for financial ratios</a:t>
            </a:r>
          </a:p>
        </p:txBody>
      </p:sp>
    </p:spTree>
    <p:extLst>
      <p:ext uri="{BB962C8B-B14F-4D97-AF65-F5344CB8AC3E}">
        <p14:creationId xmlns:p14="http://schemas.microsoft.com/office/powerpoint/2010/main" val="140276089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Financial Efficiency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if your Op </a:t>
            </a:r>
            <a:r>
              <a:rPr lang="en-US" dirty="0" err="1"/>
              <a:t>Exp</a:t>
            </a:r>
            <a:r>
              <a:rPr lang="en-US" dirty="0"/>
              <a:t>/Rec ratio is too high?</a:t>
            </a:r>
          </a:p>
          <a:p>
            <a:pPr lvl="1"/>
            <a:r>
              <a:rPr lang="en-US" dirty="0"/>
              <a:t>Lower profitability; cash flow problems</a:t>
            </a:r>
          </a:p>
          <a:p>
            <a:pPr lvl="1">
              <a:spcAft>
                <a:spcPts val="1200"/>
              </a:spcAft>
            </a:pPr>
            <a:r>
              <a:rPr lang="en-US" dirty="0"/>
              <a:t>Higher operating needs; loan repayment problems</a:t>
            </a:r>
          </a:p>
          <a:p>
            <a:r>
              <a:rPr lang="en-US" dirty="0"/>
              <a:t>How to improve:</a:t>
            </a:r>
          </a:p>
          <a:p>
            <a:pPr lvl="1"/>
            <a:r>
              <a:rPr lang="en-US" dirty="0"/>
              <a:t>Decrease top 5 expenses without hurting production</a:t>
            </a:r>
          </a:p>
          <a:p>
            <a:pPr lvl="1"/>
            <a:r>
              <a:rPr lang="en-US" dirty="0"/>
              <a:t>Increase revenues (pricing, quantity sold, etc.)</a:t>
            </a:r>
          </a:p>
        </p:txBody>
      </p:sp>
    </p:spTree>
    <p:extLst>
      <p:ext uri="{BB962C8B-B14F-4D97-AF65-F5344CB8AC3E}">
        <p14:creationId xmlns:p14="http://schemas.microsoft.com/office/powerpoint/2010/main" val="6137254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Financial Efficiency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9829800" cy="3810000"/>
          </a:xfrm>
        </p:spPr>
        <p:txBody>
          <a:bodyPr/>
          <a:lstStyle/>
          <a:p>
            <a:r>
              <a:rPr lang="en-US" b="1" dirty="0"/>
              <a:t>Capital Turnover Ratio = Gross Sales / Total Assets</a:t>
            </a:r>
          </a:p>
          <a:p>
            <a:pPr lvl="1"/>
            <a:r>
              <a:rPr lang="en-US" dirty="0"/>
              <a:t>Gross Sales comes from the Income Statement</a:t>
            </a:r>
          </a:p>
          <a:p>
            <a:pPr lvl="1">
              <a:spcAft>
                <a:spcPts val="1200"/>
              </a:spcAft>
            </a:pPr>
            <a:r>
              <a:rPr lang="en-US" dirty="0"/>
              <a:t>Total Assets comes from the Balance Sheet</a:t>
            </a:r>
          </a:p>
          <a:p>
            <a:pPr lvl="1"/>
            <a:r>
              <a:rPr lang="en-US" dirty="0"/>
              <a:t>Benchmark:  	(</a:t>
            </a:r>
            <a:r>
              <a:rPr lang="en-US" b="1" dirty="0">
                <a:solidFill>
                  <a:srgbClr val="00B050"/>
                </a:solidFill>
              </a:rPr>
              <a:t>Green &gt; 40%  </a:t>
            </a:r>
            <a:r>
              <a:rPr lang="en-US" b="1" dirty="0"/>
              <a:t>Red &lt; 15%</a:t>
            </a:r>
            <a:r>
              <a:rPr lang="en-US" dirty="0"/>
              <a:t>)</a:t>
            </a:r>
          </a:p>
          <a:p>
            <a:pPr lvl="2">
              <a:spcAft>
                <a:spcPts val="1200"/>
              </a:spcAft>
            </a:pPr>
            <a:r>
              <a:rPr lang="en-US" sz="2400" dirty="0"/>
              <a:t>Higher is better</a:t>
            </a:r>
          </a:p>
          <a:p>
            <a:pPr lvl="1"/>
            <a:r>
              <a:rPr lang="en-US" dirty="0"/>
              <a:t>Measure of how much revenue you are generating from your assets</a:t>
            </a:r>
          </a:p>
          <a:p>
            <a:pPr lvl="2"/>
            <a:r>
              <a:rPr lang="en-US" sz="2400" dirty="0"/>
              <a:t>“Idle assets are killers!”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8566BB8-6F3D-45A0-A2D3-6FACA4E9D363}"/>
              </a:ext>
            </a:extLst>
          </p:cNvPr>
          <p:cNvSpPr txBox="1"/>
          <p:nvPr/>
        </p:nvSpPr>
        <p:spPr>
          <a:xfrm rot="809932">
            <a:off x="9356733" y="2475779"/>
            <a:ext cx="2653724" cy="1200329"/>
          </a:xfrm>
          <a:prstGeom prst="rect">
            <a:avLst/>
          </a:prstGeom>
          <a:noFill/>
          <a:ln w="254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00B050"/>
                </a:solidFill>
              </a:rPr>
              <a:t>Doc White’s </a:t>
            </a:r>
          </a:p>
          <a:p>
            <a:pPr algn="ctr"/>
            <a:r>
              <a:rPr lang="en-US" b="1" dirty="0">
                <a:solidFill>
                  <a:srgbClr val="00B050"/>
                </a:solidFill>
              </a:rPr>
              <a:t>Bird Poop Principle!!</a:t>
            </a:r>
          </a:p>
        </p:txBody>
      </p:sp>
    </p:spTree>
    <p:extLst>
      <p:ext uri="{BB962C8B-B14F-4D97-AF65-F5344CB8AC3E}">
        <p14:creationId xmlns:p14="http://schemas.microsoft.com/office/powerpoint/2010/main" val="415172904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Financial Efficiency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it’s too low</a:t>
            </a:r>
          </a:p>
          <a:p>
            <a:pPr lvl="1"/>
            <a:r>
              <a:rPr lang="en-US" dirty="0"/>
              <a:t>Too many “idle” or unproductive assets</a:t>
            </a:r>
          </a:p>
          <a:p>
            <a:pPr lvl="1"/>
            <a:r>
              <a:rPr lang="en-US" dirty="0"/>
              <a:t>Lower for land-intensive enterprises</a:t>
            </a:r>
          </a:p>
          <a:p>
            <a:pPr lvl="1"/>
            <a:endParaRPr lang="en-US" sz="700" dirty="0"/>
          </a:p>
          <a:p>
            <a:r>
              <a:rPr lang="en-US" dirty="0"/>
              <a:t>How to improve:</a:t>
            </a:r>
          </a:p>
          <a:p>
            <a:pPr lvl="1"/>
            <a:r>
              <a:rPr lang="en-US" dirty="0"/>
              <a:t>Get rid of unneeded or under-used assets</a:t>
            </a:r>
          </a:p>
          <a:p>
            <a:pPr lvl="1"/>
            <a:r>
              <a:rPr lang="en-US" dirty="0"/>
              <a:t>Generate more sales with existing assets</a:t>
            </a:r>
          </a:p>
          <a:p>
            <a:pPr lvl="1"/>
            <a:r>
              <a:rPr lang="en-US" dirty="0"/>
              <a:t>Find new uses for your assets - </a:t>
            </a:r>
            <a:r>
              <a:rPr lang="en-US" sz="2400" dirty="0"/>
              <a:t>Custom work?</a:t>
            </a:r>
          </a:p>
        </p:txBody>
      </p:sp>
    </p:spTree>
    <p:extLst>
      <p:ext uri="{BB962C8B-B14F-4D97-AF65-F5344CB8AC3E}">
        <p14:creationId xmlns:p14="http://schemas.microsoft.com/office/powerpoint/2010/main" val="199493767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The Ratios to Improve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Powerful information</a:t>
            </a:r>
          </a:p>
          <a:p>
            <a:pPr lvl="1">
              <a:spcAft>
                <a:spcPts val="0"/>
              </a:spcAft>
            </a:pPr>
            <a:r>
              <a:rPr lang="en-US" dirty="0"/>
              <a:t>You already have the info – use it</a:t>
            </a:r>
          </a:p>
          <a:p>
            <a:pPr lvl="1">
              <a:spcAft>
                <a:spcPts val="1200"/>
              </a:spcAft>
            </a:pPr>
            <a:r>
              <a:rPr lang="en-US" dirty="0"/>
              <a:t>Compare to benchmark, look for trends</a:t>
            </a:r>
          </a:p>
          <a:p>
            <a:pPr>
              <a:spcAft>
                <a:spcPts val="1200"/>
              </a:spcAft>
            </a:pPr>
            <a:r>
              <a:rPr lang="en-US" dirty="0"/>
              <a:t>Capitalize on your strengths</a:t>
            </a:r>
          </a:p>
          <a:p>
            <a:pPr>
              <a:spcAft>
                <a:spcPts val="1200"/>
              </a:spcAft>
            </a:pPr>
            <a:r>
              <a:rPr lang="en-US" dirty="0"/>
              <a:t>Identify potential problems BEFORE the transition</a:t>
            </a:r>
          </a:p>
          <a:p>
            <a:pPr>
              <a:spcAft>
                <a:spcPts val="1200"/>
              </a:spcAft>
            </a:pPr>
            <a:r>
              <a:rPr lang="en-US" dirty="0"/>
              <a:t>Improve your relationship with your lender!</a:t>
            </a:r>
          </a:p>
        </p:txBody>
      </p:sp>
    </p:spTree>
    <p:extLst>
      <p:ext uri="{BB962C8B-B14F-4D97-AF65-F5344CB8AC3E}">
        <p14:creationId xmlns:p14="http://schemas.microsoft.com/office/powerpoint/2010/main" val="16510758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Financial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 dirty="0"/>
              <a:t>What you need: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Income Statement</a:t>
            </a:r>
          </a:p>
          <a:p>
            <a:pPr lvl="2">
              <a:spcAft>
                <a:spcPts val="600"/>
              </a:spcAft>
            </a:pPr>
            <a:r>
              <a:rPr lang="en-US" sz="2400" dirty="0"/>
              <a:t>Aka Schedule F or P&amp;L</a:t>
            </a:r>
          </a:p>
          <a:p>
            <a:pPr lvl="1"/>
            <a:r>
              <a:rPr lang="en-US" dirty="0"/>
              <a:t>Balance Sheets</a:t>
            </a:r>
          </a:p>
          <a:p>
            <a:pPr lvl="1"/>
            <a:r>
              <a:rPr lang="en-US" dirty="0"/>
              <a:t>List of Financial Benchmarks</a:t>
            </a:r>
          </a:p>
          <a:p>
            <a:pPr lvl="1"/>
            <a:r>
              <a:rPr lang="en-US" dirty="0"/>
              <a:t>Calculator or spreadsheet</a:t>
            </a:r>
          </a:p>
          <a:p>
            <a:pPr lvl="1"/>
            <a:r>
              <a:rPr lang="en-US" dirty="0"/>
              <a:t>Common Sense</a:t>
            </a:r>
          </a:p>
          <a:p>
            <a:pPr marL="914400" lvl="2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235456" y="2286001"/>
            <a:ext cx="3048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Ideally 3-5 years of these statements</a:t>
            </a:r>
          </a:p>
        </p:txBody>
      </p:sp>
    </p:spTree>
    <p:extLst>
      <p:ext uri="{BB962C8B-B14F-4D97-AF65-F5344CB8AC3E}">
        <p14:creationId xmlns:p14="http://schemas.microsoft.com/office/powerpoint/2010/main" val="20419800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Areas of Importance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Liquidity</a:t>
            </a:r>
          </a:p>
          <a:p>
            <a:pPr lvl="1">
              <a:lnSpc>
                <a:spcPct val="90000"/>
              </a:lnSpc>
              <a:spcAft>
                <a:spcPts val="1200"/>
              </a:spcAft>
            </a:pPr>
            <a:r>
              <a:rPr lang="en-US" dirty="0"/>
              <a:t>How quickly can you put your hands on cash?</a:t>
            </a:r>
          </a:p>
          <a:p>
            <a:pPr>
              <a:lnSpc>
                <a:spcPct val="90000"/>
              </a:lnSpc>
            </a:pPr>
            <a:r>
              <a:rPr lang="en-US" dirty="0"/>
              <a:t>Solvency</a:t>
            </a:r>
          </a:p>
          <a:p>
            <a:pPr lvl="1">
              <a:lnSpc>
                <a:spcPct val="90000"/>
              </a:lnSpc>
              <a:spcAft>
                <a:spcPts val="1200"/>
              </a:spcAft>
            </a:pPr>
            <a:r>
              <a:rPr lang="en-US" dirty="0"/>
              <a:t>How much of your farm do you own vs your creditors?</a:t>
            </a:r>
          </a:p>
          <a:p>
            <a:pPr>
              <a:lnSpc>
                <a:spcPct val="90000"/>
              </a:lnSpc>
            </a:pPr>
            <a:r>
              <a:rPr lang="en-US" dirty="0"/>
              <a:t>Repayment Ability  (“capacity”)</a:t>
            </a:r>
          </a:p>
          <a:p>
            <a:pPr lvl="1">
              <a:lnSpc>
                <a:spcPct val="90000"/>
              </a:lnSpc>
              <a:spcAft>
                <a:spcPts val="1200"/>
              </a:spcAft>
            </a:pPr>
            <a:r>
              <a:rPr lang="en-US" dirty="0"/>
              <a:t>How able are you to make your loan payments?</a:t>
            </a:r>
          </a:p>
          <a:p>
            <a:pPr lvl="1">
              <a:lnSpc>
                <a:spcPct val="90000"/>
              </a:lnSpc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48215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Areas of Importance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Profitability</a:t>
            </a:r>
          </a:p>
          <a:p>
            <a:pPr lvl="1">
              <a:lnSpc>
                <a:spcPct val="90000"/>
              </a:lnSpc>
              <a:spcAft>
                <a:spcPts val="0"/>
              </a:spcAft>
            </a:pPr>
            <a:r>
              <a:rPr lang="en-US" dirty="0"/>
              <a:t>How much is your firm earning, after all expenses?</a:t>
            </a:r>
          </a:p>
          <a:p>
            <a:pPr lvl="1">
              <a:lnSpc>
                <a:spcPct val="90000"/>
              </a:lnSpc>
              <a:spcAft>
                <a:spcPts val="1200"/>
              </a:spcAft>
            </a:pPr>
            <a:r>
              <a:rPr lang="en-US" dirty="0"/>
              <a:t>The “bottom line” (before taxes)</a:t>
            </a:r>
          </a:p>
          <a:p>
            <a:pPr>
              <a:lnSpc>
                <a:spcPct val="90000"/>
              </a:lnSpc>
            </a:pPr>
            <a:r>
              <a:rPr lang="en-US" dirty="0"/>
              <a:t>Financial Efficiency</a:t>
            </a:r>
          </a:p>
          <a:p>
            <a:pPr lvl="1">
              <a:lnSpc>
                <a:spcPct val="90000"/>
              </a:lnSpc>
              <a:spcAft>
                <a:spcPts val="0"/>
              </a:spcAft>
            </a:pPr>
            <a:r>
              <a:rPr lang="en-US" dirty="0"/>
              <a:t>How well are you controlling your costs?</a:t>
            </a:r>
          </a:p>
          <a:p>
            <a:pPr lvl="1">
              <a:lnSpc>
                <a:spcPct val="90000"/>
              </a:lnSpc>
              <a:spcAft>
                <a:spcPts val="1200"/>
              </a:spcAft>
            </a:pPr>
            <a:r>
              <a:rPr lang="en-US" dirty="0"/>
              <a:t>How well are you using your assets?</a:t>
            </a:r>
          </a:p>
        </p:txBody>
      </p:sp>
    </p:spTree>
    <p:extLst>
      <p:ext uri="{BB962C8B-B14F-4D97-AF65-F5344CB8AC3E}">
        <p14:creationId xmlns:p14="http://schemas.microsoft.com/office/powerpoint/2010/main" val="35145790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Financial Ratios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Compare a ratio to its industry benchmark</a:t>
            </a:r>
          </a:p>
          <a:p>
            <a:pPr lvl="1">
              <a:lnSpc>
                <a:spcPct val="90000"/>
              </a:lnSpc>
            </a:pPr>
            <a:endParaRPr lang="en-US" sz="1800" dirty="0"/>
          </a:p>
          <a:p>
            <a:pPr>
              <a:lnSpc>
                <a:spcPct val="90000"/>
              </a:lnSpc>
            </a:pPr>
            <a:r>
              <a:rPr lang="en-US" dirty="0"/>
              <a:t>Look for trends over time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Identify ongoing problems</a:t>
            </a:r>
          </a:p>
          <a:p>
            <a:pPr>
              <a:lnSpc>
                <a:spcPct val="90000"/>
              </a:lnSpc>
            </a:pPr>
            <a:endParaRPr lang="en-US" sz="2000" dirty="0"/>
          </a:p>
          <a:p>
            <a:pPr>
              <a:lnSpc>
                <a:spcPct val="90000"/>
              </a:lnSpc>
            </a:pPr>
            <a:r>
              <a:rPr lang="en-US" dirty="0"/>
              <a:t>Look for ways to improve a bad ratio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Identify the problem and possible corrective actions</a:t>
            </a:r>
          </a:p>
        </p:txBody>
      </p:sp>
    </p:spTree>
    <p:extLst>
      <p:ext uri="{BB962C8B-B14F-4D97-AF65-F5344CB8AC3E}">
        <p14:creationId xmlns:p14="http://schemas.microsoft.com/office/powerpoint/2010/main" val="10839860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Liquidity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10591800" cy="3810000"/>
          </a:xfrm>
        </p:spPr>
        <p:txBody>
          <a:bodyPr/>
          <a:lstStyle/>
          <a:p>
            <a:r>
              <a:rPr lang="en-US" b="1" dirty="0"/>
              <a:t>Current Ratio =  Current Assets / Current Liabilities</a:t>
            </a:r>
          </a:p>
          <a:p>
            <a:pPr lvl="1"/>
            <a:r>
              <a:rPr lang="en-US" dirty="0"/>
              <a:t>These come from your balance sheet</a:t>
            </a:r>
          </a:p>
          <a:p>
            <a:pPr lvl="1"/>
            <a:r>
              <a:rPr lang="en-US" dirty="0"/>
              <a:t>Benchmark: 		(</a:t>
            </a:r>
            <a:r>
              <a:rPr lang="en-US" b="1" dirty="0">
                <a:solidFill>
                  <a:srgbClr val="00B050"/>
                </a:solidFill>
              </a:rPr>
              <a:t>Green &gt; 1.5    </a:t>
            </a:r>
            <a:r>
              <a:rPr lang="en-US" b="1" dirty="0"/>
              <a:t>Red &lt; 0.8</a:t>
            </a:r>
            <a:r>
              <a:rPr lang="en-US" dirty="0"/>
              <a:t>)</a:t>
            </a:r>
          </a:p>
          <a:p>
            <a:pPr lvl="2"/>
            <a:r>
              <a:rPr lang="en-US" sz="2400" dirty="0"/>
              <a:t>Higher is better, to a point</a:t>
            </a:r>
          </a:p>
          <a:p>
            <a:pPr lvl="2"/>
            <a:r>
              <a:rPr lang="en-US" sz="2400" dirty="0"/>
              <a:t>“You have $1.50 in current assets for every $1.00 of current liabilities”</a:t>
            </a:r>
          </a:p>
          <a:p>
            <a:pPr lvl="1"/>
            <a:endParaRPr lang="en-US" sz="1050" dirty="0"/>
          </a:p>
          <a:p>
            <a:pPr lvl="1"/>
            <a:r>
              <a:rPr lang="en-US" dirty="0"/>
              <a:t>How liquid are your current assets?</a:t>
            </a:r>
          </a:p>
          <a:p>
            <a:pPr lvl="2"/>
            <a:r>
              <a:rPr lang="en-US" sz="2400" dirty="0"/>
              <a:t>Cash, savings, feed inventories, prepaid expenses, etc.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34096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Liquidity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Working Capital / Expenses  </a:t>
            </a:r>
            <a:r>
              <a:rPr lang="en-US" dirty="0"/>
              <a:t>= (CA – CL) / Total Expenses</a:t>
            </a:r>
          </a:p>
          <a:p>
            <a:pPr lvl="1"/>
            <a:r>
              <a:rPr lang="en-US" dirty="0"/>
              <a:t>Total Expenses comes from your Income Statement (Schedule F)</a:t>
            </a:r>
          </a:p>
          <a:p>
            <a:pPr lvl="1"/>
            <a:r>
              <a:rPr lang="en-US" dirty="0"/>
              <a:t>Benchmark:   </a:t>
            </a:r>
            <a:r>
              <a:rPr lang="en-US" b="1" dirty="0">
                <a:solidFill>
                  <a:srgbClr val="00B050"/>
                </a:solidFill>
              </a:rPr>
              <a:t>Green &gt; 25%	</a:t>
            </a:r>
            <a:r>
              <a:rPr lang="en-US" b="1" dirty="0"/>
              <a:t>Red &lt; 15%</a:t>
            </a:r>
          </a:p>
          <a:p>
            <a:pPr lvl="2"/>
            <a:r>
              <a:rPr lang="en-US" sz="2400" dirty="0"/>
              <a:t>Higher is better, safer</a:t>
            </a:r>
          </a:p>
          <a:p>
            <a:pPr lvl="2"/>
            <a:r>
              <a:rPr lang="en-US" sz="2400" dirty="0"/>
              <a:t>“You have enough liquidity to cover ¼ (3 months) of your annual expenses”</a:t>
            </a:r>
          </a:p>
          <a:p>
            <a:pPr lvl="2"/>
            <a:endParaRPr lang="en-US" sz="1100" dirty="0"/>
          </a:p>
          <a:p>
            <a:pPr lvl="1"/>
            <a:r>
              <a:rPr lang="en-US" dirty="0"/>
              <a:t>More lenders are looking at this ratio today</a:t>
            </a:r>
          </a:p>
          <a:p>
            <a:pPr lvl="2"/>
            <a:r>
              <a:rPr lang="en-US" sz="2400" dirty="0"/>
              <a:t>It relates your liquidity to the size of your operation</a:t>
            </a:r>
          </a:p>
        </p:txBody>
      </p:sp>
    </p:spTree>
    <p:extLst>
      <p:ext uri="{BB962C8B-B14F-4D97-AF65-F5344CB8AC3E}">
        <p14:creationId xmlns:p14="http://schemas.microsoft.com/office/powerpoint/2010/main" val="40969139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Liquidity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 dirty="0"/>
              <a:t>What if it’s low?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Potential cash flow problems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More susceptible to financial “potholes”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You have less management flexibility</a:t>
            </a:r>
          </a:p>
          <a:p>
            <a:pPr lvl="2">
              <a:spcAft>
                <a:spcPts val="600"/>
              </a:spcAft>
            </a:pPr>
            <a:r>
              <a:rPr lang="en-US" sz="2400" dirty="0"/>
              <a:t>No cash to take advantage of opportunities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Need strong cash flow &amp; profitability</a:t>
            </a:r>
          </a:p>
        </p:txBody>
      </p:sp>
    </p:spTree>
    <p:extLst>
      <p:ext uri="{BB962C8B-B14F-4D97-AF65-F5344CB8AC3E}">
        <p14:creationId xmlns:p14="http://schemas.microsoft.com/office/powerpoint/2010/main" val="802139168"/>
      </p:ext>
    </p:extLst>
  </p:cSld>
  <p:clrMapOvr>
    <a:masterClrMapping/>
  </p:clrMapOvr>
</p:sld>
</file>

<file path=ppt/theme/theme1.xml><?xml version="1.0" encoding="utf-8"?>
<a:theme xmlns:a="http://schemas.openxmlformats.org/drawingml/2006/main" name="dbllineb">
  <a:themeElements>
    <a:clrScheme name="">
      <a:dk1>
        <a:srgbClr val="000000"/>
      </a:dk1>
      <a:lt1>
        <a:srgbClr val="FFFFFF"/>
      </a:lt1>
      <a:dk2>
        <a:srgbClr val="000000"/>
      </a:dk2>
      <a:lt2>
        <a:srgbClr val="CECECE"/>
      </a:lt2>
      <a:accent1>
        <a:srgbClr val="EBEBEB"/>
      </a:accent1>
      <a:accent2>
        <a:srgbClr val="232323"/>
      </a:accent2>
      <a:accent3>
        <a:srgbClr val="FFFFFF"/>
      </a:accent3>
      <a:accent4>
        <a:srgbClr val="000000"/>
      </a:accent4>
      <a:accent5>
        <a:srgbClr val="F3F3F3"/>
      </a:accent5>
      <a:accent6>
        <a:srgbClr val="1F1F1F"/>
      </a:accent6>
      <a:hlink>
        <a:srgbClr val="9C9C9C"/>
      </a:hlink>
      <a:folHlink>
        <a:srgbClr val="676767"/>
      </a:folHlink>
    </a:clrScheme>
    <a:fontScheme name="dbllineb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bllineb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bllineb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bllineb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bllineb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bllineb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bllineb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bllineb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h:\powerpnt\template\bwovrhd\dbllineb.ppt</Template>
  <TotalTime>11371</TotalTime>
  <Pages>8</Pages>
  <Words>1146</Words>
  <Application>Microsoft Office PowerPoint</Application>
  <PresentationFormat>Widescreen</PresentationFormat>
  <Paragraphs>188</Paragraphs>
  <Slides>23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Monotype Sorts</vt:lpstr>
      <vt:lpstr>Times New Roman</vt:lpstr>
      <vt:lpstr>Wingdings</vt:lpstr>
      <vt:lpstr>dbllineb</vt:lpstr>
      <vt:lpstr>PowerPoint Presentation</vt:lpstr>
      <vt:lpstr>Production Measures</vt:lpstr>
      <vt:lpstr>Financial Analysis</vt:lpstr>
      <vt:lpstr>Areas of Importance</vt:lpstr>
      <vt:lpstr>Areas of Importance</vt:lpstr>
      <vt:lpstr>Financial Ratios</vt:lpstr>
      <vt:lpstr>Liquidity</vt:lpstr>
      <vt:lpstr>Liquidity</vt:lpstr>
      <vt:lpstr>Liquidity</vt:lpstr>
      <vt:lpstr>Liquidity</vt:lpstr>
      <vt:lpstr>Liquidity</vt:lpstr>
      <vt:lpstr>Solvency</vt:lpstr>
      <vt:lpstr>Solvency</vt:lpstr>
      <vt:lpstr>Repayment Capacity</vt:lpstr>
      <vt:lpstr>Repayment Capacity</vt:lpstr>
      <vt:lpstr>Repayment Capacity</vt:lpstr>
      <vt:lpstr>Profitability</vt:lpstr>
      <vt:lpstr>Profitability</vt:lpstr>
      <vt:lpstr>Financial Efficiency</vt:lpstr>
      <vt:lpstr>Financial Efficiency</vt:lpstr>
      <vt:lpstr>Financial Efficiency</vt:lpstr>
      <vt:lpstr>Financial Efficiency</vt:lpstr>
      <vt:lpstr>Use The Ratios to Improve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Financial Analysis</dc:title>
  <dc:creator>Alex White</dc:creator>
  <cp:lastModifiedBy>White, Alex</cp:lastModifiedBy>
  <cp:revision>61</cp:revision>
  <cp:lastPrinted>2019-11-15T23:31:08Z</cp:lastPrinted>
  <dcterms:created xsi:type="dcterms:W3CDTF">1997-03-30T17:17:36Z</dcterms:created>
  <dcterms:modified xsi:type="dcterms:W3CDTF">2019-11-20T23:45:53Z</dcterms:modified>
</cp:coreProperties>
</file>