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6cxz36aKDX+dKzhy7QKsvDee1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0"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1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1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CATHY</a:t>
            </a:r>
            <a:endParaRPr/>
          </a:p>
          <a:p>
            <a:pPr marL="0" lvl="0" indent="0" algn="l" rtl="0">
              <a:spcBef>
                <a:spcPts val="0"/>
              </a:spcBef>
              <a:spcAft>
                <a:spcPts val="0"/>
              </a:spcAft>
              <a:buNone/>
            </a:pPr>
            <a:endParaRPr/>
          </a:p>
        </p:txBody>
      </p:sp>
      <p:sp>
        <p:nvSpPr>
          <p:cNvPr id="239" name="Google Shape;239;p1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CATHY</a:t>
            </a:r>
            <a:endParaRPr/>
          </a:p>
          <a:p>
            <a:pPr marL="0" lvl="0" indent="0" algn="l" rtl="0">
              <a:spcBef>
                <a:spcPts val="0"/>
              </a:spcBef>
              <a:spcAft>
                <a:spcPts val="0"/>
              </a:spcAft>
              <a:buNone/>
            </a:pPr>
            <a:endParaRPr/>
          </a:p>
        </p:txBody>
      </p:sp>
      <p:sp>
        <p:nvSpPr>
          <p:cNvPr id="251" name="Google Shape;251;p1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d74311767_0_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ad74311767_0_15: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CATHY</a:t>
            </a:r>
            <a:endParaRPr/>
          </a:p>
          <a:p>
            <a:pPr marL="0" lvl="0" indent="0" algn="l" rtl="0">
              <a:spcBef>
                <a:spcPts val="0"/>
              </a:spcBef>
              <a:spcAft>
                <a:spcPts val="0"/>
              </a:spcAft>
              <a:buNone/>
            </a:pPr>
            <a:endParaRPr/>
          </a:p>
        </p:txBody>
      </p:sp>
      <p:sp>
        <p:nvSpPr>
          <p:cNvPr id="262" name="Google Shape;262;g2ad74311767_0_15: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TED</a:t>
            </a:r>
            <a:endParaRPr/>
          </a:p>
          <a:p>
            <a:pPr marL="0" lvl="0" indent="0" algn="l" rtl="0">
              <a:spcBef>
                <a:spcPts val="0"/>
              </a:spcBef>
              <a:spcAft>
                <a:spcPts val="0"/>
              </a:spcAft>
              <a:buNone/>
            </a:pPr>
            <a:endParaRPr/>
          </a:p>
        </p:txBody>
      </p:sp>
      <p:sp>
        <p:nvSpPr>
          <p:cNvPr id="273" name="Google Shape;273;p1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TED</a:t>
            </a:r>
            <a:endParaRPr/>
          </a:p>
        </p:txBody>
      </p:sp>
      <p:sp>
        <p:nvSpPr>
          <p:cNvPr id="284" name="Google Shape;284;p2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TED</a:t>
            </a:r>
            <a:endParaRPr/>
          </a:p>
        </p:txBody>
      </p:sp>
      <p:sp>
        <p:nvSpPr>
          <p:cNvPr id="295" name="Google Shape;295;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MOLLY</a:t>
            </a:r>
            <a:endParaRPr/>
          </a:p>
        </p:txBody>
      </p:sp>
      <p:sp>
        <p:nvSpPr>
          <p:cNvPr id="305" name="Google Shape;305;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MOLLY</a:t>
            </a:r>
            <a:endParaRPr/>
          </a:p>
        </p:txBody>
      </p:sp>
      <p:sp>
        <p:nvSpPr>
          <p:cNvPr id="317" name="Google Shape;317;p2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ask there be no “contest-related” student/coach interaction during the drive to and from the farm on Friday – no more coaching after Thur night. Also no interaction on the farm. </a:t>
            </a:r>
            <a:endParaRPr/>
          </a:p>
        </p:txBody>
      </p:sp>
      <p:sp>
        <p:nvSpPr>
          <p:cNvPr id="328" name="Google Shape;328;p2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MOLLY/CATHY</a:t>
            </a:r>
            <a:endParaRPr/>
          </a:p>
        </p:txBody>
      </p:sp>
      <p:sp>
        <p:nvSpPr>
          <p:cNvPr id="339" name="Google Shape;339;p2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Hop over and show them the resource page</a:t>
            </a:r>
            <a:endParaRPr/>
          </a:p>
        </p:txBody>
      </p:sp>
      <p:sp>
        <p:nvSpPr>
          <p:cNvPr id="362" name="Google Shape;362;p2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MOLLY - this is the basis of evaluation</a:t>
            </a:r>
            <a:endParaRPr/>
          </a:p>
        </p:txBody>
      </p:sp>
      <p:sp>
        <p:nvSpPr>
          <p:cNvPr id="373" name="Google Shape;373;p2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TED</a:t>
            </a:r>
            <a:endParaRPr/>
          </a:p>
        </p:txBody>
      </p:sp>
      <p:sp>
        <p:nvSpPr>
          <p:cNvPr id="110" name="Google Shape;110;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Turn over to TERA</a:t>
            </a:r>
            <a:endParaRPr/>
          </a:p>
        </p:txBody>
      </p:sp>
      <p:sp>
        <p:nvSpPr>
          <p:cNvPr id="467" name="Google Shape;467;p3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d18614b8a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ad18614b8a_0_1: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TED</a:t>
            </a:r>
            <a:endParaRPr/>
          </a:p>
        </p:txBody>
      </p:sp>
      <p:sp>
        <p:nvSpPr>
          <p:cNvPr id="121" name="Google Shape;121;g2ad18614b8a_0_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TED</a:t>
            </a:r>
            <a:endParaRPr/>
          </a:p>
        </p:txBody>
      </p:sp>
      <p:sp>
        <p:nvSpPr>
          <p:cNvPr id="132" name="Google Shape;132;p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d18614b8a_0_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ad18614b8a_0_11: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ad18614b8a_0_1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d18614b8a_0_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ad18614b8a_0_21: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ad18614b8a_0_2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1792288" y="612775"/>
            <a:ext cx="5486400" cy="4114800"/>
          </a:xfrm>
          <a:prstGeom prst="rect">
            <a:avLst/>
          </a:prstGeom>
          <a:noFill/>
          <a:ln>
            <a:noFill/>
          </a:ln>
        </p:spPr>
      </p:sp>
      <p:sp>
        <p:nvSpPr>
          <p:cNvPr id="68" name="Google Shape;68;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dairychallenge.org/pdfs/student_resources/NAIDC_Financials_Templat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www.dairychallenge.org/student-resou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MEGAN.MOUW@elancoah.com" TargetMode="External"/><Relationship Id="rId7" Type="http://schemas.openxmlformats.org/officeDocument/2006/relationships/hyperlink" Target="mailto:mollyk@dairychallenge.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mailto:cmiller@wdexpo.com" TargetMode="External"/><Relationship Id="rId5" Type="http://schemas.openxmlformats.org/officeDocument/2006/relationships/hyperlink" Target="mailto:tjhalbach@wisc.edu" TargetMode="External"/><Relationship Id="rId10" Type="http://schemas.openxmlformats.org/officeDocument/2006/relationships/image" Target="../media/image19.jpg"/><Relationship Id="rId4" Type="http://schemas.openxmlformats.org/officeDocument/2006/relationships/hyperlink" Target="mailto:cathym@amelicor.com" TargetMode="External"/><Relationship Id="rId9"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9144000" cy="2438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685800" y="2438399"/>
            <a:ext cx="7772400" cy="30940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2024 National Dairy Challenge and Academy</a:t>
            </a:r>
            <a:br>
              <a:rPr lang="en-US"/>
            </a:br>
            <a:r>
              <a:rPr lang="en-US" sz="3600"/>
              <a:t>April 4-6, 2024</a:t>
            </a:r>
            <a:br>
              <a:rPr lang="en-US"/>
            </a:br>
            <a:r>
              <a:rPr lang="en-US" sz="3100"/>
              <a:t>Visalia Convention Center and Visalia Marriott</a:t>
            </a:r>
            <a:br>
              <a:rPr lang="en-US" sz="3100"/>
            </a:br>
            <a:r>
              <a:rPr lang="en-US" sz="3100"/>
              <a:t>in Visalia, California</a:t>
            </a:r>
            <a:endParaRPr sz="3600"/>
          </a:p>
        </p:txBody>
      </p:sp>
      <p:sp>
        <p:nvSpPr>
          <p:cNvPr id="90" name="Google Shape;90;p1"/>
          <p:cNvSpPr txBox="1">
            <a:spLocks noGrp="1"/>
          </p:cNvSpPr>
          <p:nvPr>
            <p:ph type="subTitle" idx="1"/>
          </p:nvPr>
        </p:nvSpPr>
        <p:spPr>
          <a:xfrm>
            <a:off x="304800" y="5532437"/>
            <a:ext cx="8534400" cy="112712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https://www.dairychallenge.org/contests/</a:t>
            </a:r>
            <a:endParaRPr/>
          </a:p>
        </p:txBody>
      </p:sp>
      <p:pic>
        <p:nvPicPr>
          <p:cNvPr id="91" name="Google Shape;91;p1" descr="A close up of a sign&#10;&#10;Description automatically generated"/>
          <p:cNvPicPr preferRelativeResize="0"/>
          <p:nvPr/>
        </p:nvPicPr>
        <p:blipFill rotWithShape="1">
          <a:blip r:embed="rId3">
            <a:alphaModFix/>
          </a:blip>
          <a:srcRect/>
          <a:stretch/>
        </p:blipFill>
        <p:spPr>
          <a:xfrm>
            <a:off x="3398258" y="368300"/>
            <a:ext cx="2347485" cy="1828800"/>
          </a:xfrm>
          <a:prstGeom prst="rect">
            <a:avLst/>
          </a:prstGeom>
          <a:noFill/>
          <a:ln>
            <a:noFill/>
          </a:ln>
        </p:spPr>
      </p:pic>
      <p:pic>
        <p:nvPicPr>
          <p:cNvPr id="92" name="Google Shape;92;p1" descr="A person standing in front of a barn&#10;&#10;Description automatically generated"/>
          <p:cNvPicPr preferRelativeResize="0"/>
          <p:nvPr/>
        </p:nvPicPr>
        <p:blipFill rotWithShape="1">
          <a:blip r:embed="rId4">
            <a:alphaModFix/>
          </a:blip>
          <a:srcRect/>
          <a:stretch/>
        </p:blipFill>
        <p:spPr>
          <a:xfrm>
            <a:off x="5943600" y="304800"/>
            <a:ext cx="2743200" cy="1828800"/>
          </a:xfrm>
          <a:prstGeom prst="rect">
            <a:avLst/>
          </a:prstGeom>
          <a:noFill/>
          <a:ln>
            <a:noFill/>
          </a:ln>
        </p:spPr>
      </p:pic>
      <p:pic>
        <p:nvPicPr>
          <p:cNvPr id="93" name="Google Shape;93;p1" descr="A group of people looking at a computer&#10;&#10;Description automatically generated"/>
          <p:cNvPicPr preferRelativeResize="0"/>
          <p:nvPr/>
        </p:nvPicPr>
        <p:blipFill rotWithShape="1">
          <a:blip r:embed="rId5">
            <a:alphaModFix/>
          </a:blip>
          <a:srcRect/>
          <a:stretch/>
        </p:blipFill>
        <p:spPr>
          <a:xfrm>
            <a:off x="381430" y="304800"/>
            <a:ext cx="2742770" cy="1828800"/>
          </a:xfrm>
          <a:prstGeom prst="rect">
            <a:avLst/>
          </a:prstGeom>
          <a:noFill/>
          <a:ln>
            <a:noFill/>
          </a:ln>
        </p:spPr>
      </p:pic>
      <p:sp>
        <p:nvSpPr>
          <p:cNvPr id="94" name="Google Shape;94;p1"/>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
          <p:cNvPicPr preferRelativeResize="0"/>
          <p:nvPr/>
        </p:nvPicPr>
        <p:blipFill rotWithShape="1">
          <a:blip r:embed="rId6">
            <a:alphaModFix amt="35000"/>
          </a:blip>
          <a:srcRect/>
          <a:stretch/>
        </p:blipFill>
        <p:spPr>
          <a:xfrm>
            <a:off x="1714500" y="2947988"/>
            <a:ext cx="5715000" cy="2943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10"/>
          <p:cNvSpPr txBox="1">
            <a:spLocks noGrp="1"/>
          </p:cNvSpPr>
          <p:nvPr>
            <p:ph type="title"/>
          </p:nvPr>
        </p:nvSpPr>
        <p:spPr>
          <a:xfrm>
            <a:off x="3048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Internet</a:t>
            </a:r>
            <a:endParaRPr/>
          </a:p>
        </p:txBody>
      </p:sp>
      <p:sp>
        <p:nvSpPr>
          <p:cNvPr id="190" name="Google Shape;190;p10"/>
          <p:cNvSpPr txBox="1">
            <a:spLocks noGrp="1"/>
          </p:cNvSpPr>
          <p:nvPr>
            <p:ph type="body" idx="1"/>
          </p:nvPr>
        </p:nvSpPr>
        <p:spPr>
          <a:xfrm>
            <a:off x="381000" y="1143000"/>
            <a:ext cx="8458200" cy="5059363"/>
          </a:xfrm>
          <a:prstGeom prst="rect">
            <a:avLst/>
          </a:prstGeom>
          <a:noFill/>
          <a:ln>
            <a:noFill/>
          </a:ln>
        </p:spPr>
        <p:txBody>
          <a:bodyPr spcFirstLastPara="1" wrap="square" lIns="91425" tIns="45700" rIns="91425" bIns="45700" anchor="t" anchorCtr="0">
            <a:normAutofit/>
          </a:bodyPr>
          <a:lstStyle/>
          <a:p>
            <a:pPr marL="342900" lvl="0" indent="-342900" algn="l" rtl="0">
              <a:spcBef>
                <a:spcPts val="600"/>
              </a:spcBef>
              <a:spcAft>
                <a:spcPts val="0"/>
              </a:spcAft>
              <a:buClr>
                <a:schemeClr val="dk1"/>
              </a:buClr>
              <a:buSzPts val="2400"/>
              <a:buChar char="•"/>
            </a:pPr>
            <a:r>
              <a:rPr lang="en-US" sz="2400" dirty="0"/>
              <a:t>Students may use the internet as a resource in their presentation preparation. </a:t>
            </a:r>
            <a:endParaRPr dirty="0"/>
          </a:p>
          <a:p>
            <a:pPr marL="342900" lvl="0" indent="-190500" algn="l" rtl="0">
              <a:spcBef>
                <a:spcPts val="600"/>
              </a:spcBef>
              <a:spcAft>
                <a:spcPts val="0"/>
              </a:spcAft>
              <a:buClr>
                <a:schemeClr val="dk1"/>
              </a:buClr>
              <a:buSzPts val="2400"/>
              <a:buNone/>
            </a:pPr>
            <a:endParaRPr sz="2400" dirty="0"/>
          </a:p>
          <a:p>
            <a:pPr marL="342900" lvl="0" indent="-342900" algn="l" rtl="0">
              <a:spcBef>
                <a:spcPts val="600"/>
              </a:spcBef>
              <a:spcAft>
                <a:spcPts val="0"/>
              </a:spcAft>
              <a:buClr>
                <a:schemeClr val="dk1"/>
              </a:buClr>
              <a:buSzPts val="2400"/>
              <a:buChar char="•"/>
            </a:pPr>
            <a:r>
              <a:rPr lang="en-US" sz="2400" dirty="0"/>
              <a:t>The purpose of allowing student computers and internet access is to provide a more real-world experience with access to additional resources to help address specific questions that arise during the farm analysis. </a:t>
            </a:r>
            <a:endParaRPr dirty="0"/>
          </a:p>
          <a:p>
            <a:pPr marL="342900" lvl="0" indent="-190500" algn="l" rtl="0">
              <a:spcBef>
                <a:spcPts val="600"/>
              </a:spcBef>
              <a:spcAft>
                <a:spcPts val="0"/>
              </a:spcAft>
              <a:buClr>
                <a:schemeClr val="dk1"/>
              </a:buClr>
              <a:buSzPts val="2400"/>
              <a:buNone/>
            </a:pPr>
            <a:endParaRPr sz="2400" dirty="0"/>
          </a:p>
          <a:p>
            <a:pPr marL="342900" lvl="0" indent="-342900" algn="l" rtl="0">
              <a:spcBef>
                <a:spcPts val="600"/>
              </a:spcBef>
              <a:spcAft>
                <a:spcPts val="0"/>
              </a:spcAft>
              <a:buClr>
                <a:schemeClr val="dk1"/>
              </a:buClr>
              <a:buSzPts val="2400"/>
              <a:buChar char="•"/>
            </a:pPr>
            <a:r>
              <a:rPr lang="en-US" sz="2400" dirty="0"/>
              <a:t>In addition, there are no restrictions on the use of pre-planned repositories for contest resources or on what dairy management resources are brought to the contest for use in preparing presentations.</a:t>
            </a:r>
            <a:endParaRPr dirty="0"/>
          </a:p>
        </p:txBody>
      </p:sp>
      <p:pic>
        <p:nvPicPr>
          <p:cNvPr id="191" name="Google Shape;191;p10"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92" name="Google Shape;192;p10"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93" name="Google Shape;193;p10"/>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4" name="Google Shape;194;p10" descr="A close up of a computer&#10;&#10;Description automatically generated"/>
          <p:cNvPicPr preferRelativeResize="0"/>
          <p:nvPr/>
        </p:nvPicPr>
        <p:blipFill rotWithShape="1">
          <a:blip r:embed="rId5">
            <a:alphaModFix/>
          </a:blip>
          <a:srcRect/>
          <a:stretch/>
        </p:blipFill>
        <p:spPr>
          <a:xfrm>
            <a:off x="7841480" y="5715000"/>
            <a:ext cx="1146371" cy="10489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1"/>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Other tools</a:t>
            </a:r>
            <a:endParaRPr/>
          </a:p>
        </p:txBody>
      </p:sp>
      <p:sp>
        <p:nvSpPr>
          <p:cNvPr id="201" name="Google Shape;20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sz="2800"/>
              <a:t>Cameras: Contest teams should bring a camera for use on the farm. </a:t>
            </a:r>
            <a:r>
              <a:rPr lang="en-US" sz="2800">
                <a:solidFill>
                  <a:srgbClr val="FF0000"/>
                </a:solidFill>
              </a:rPr>
              <a:t>Use of cell phone, IPad, or other similar cameras is prohibited at the farms. </a:t>
            </a:r>
            <a:endParaRPr/>
          </a:p>
          <a:p>
            <a:pPr marL="342900" lvl="0" indent="-165100" algn="l" rtl="0">
              <a:spcBef>
                <a:spcPts val="560"/>
              </a:spcBef>
              <a:spcAft>
                <a:spcPts val="0"/>
              </a:spcAft>
              <a:buClr>
                <a:schemeClr val="dk1"/>
              </a:buClr>
              <a:buSzPts val="2800"/>
              <a:buNone/>
            </a:pPr>
            <a:endParaRPr sz="2800">
              <a:solidFill>
                <a:srgbClr val="FF0000"/>
              </a:solidFill>
            </a:endParaRPr>
          </a:p>
          <a:p>
            <a:pPr marL="342900" lvl="0" indent="-342900" algn="l" rtl="0">
              <a:spcBef>
                <a:spcPts val="560"/>
              </a:spcBef>
              <a:spcAft>
                <a:spcPts val="0"/>
              </a:spcAft>
              <a:buClr>
                <a:schemeClr val="dk1"/>
              </a:buClr>
              <a:buSzPts val="2800"/>
              <a:buChar char="•"/>
            </a:pPr>
            <a:r>
              <a:rPr lang="en-US" sz="2800"/>
              <a:t>Schools should bring a calculator, measuring tape, watch/stopwatch, pens and clean notepads. </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Contest students are NOT to wear clothing with identification of their respective school any time during the event.</a:t>
            </a:r>
            <a:endParaRPr/>
          </a:p>
        </p:txBody>
      </p:sp>
      <p:pic>
        <p:nvPicPr>
          <p:cNvPr id="202" name="Google Shape;202;p11"/>
          <p:cNvPicPr preferRelativeResize="0"/>
          <p:nvPr/>
        </p:nvPicPr>
        <p:blipFill rotWithShape="1">
          <a:blip r:embed="rId3">
            <a:alphaModFix/>
          </a:blip>
          <a:srcRect/>
          <a:stretch/>
        </p:blipFill>
        <p:spPr>
          <a:xfrm>
            <a:off x="4666593" y="5638800"/>
            <a:ext cx="857250" cy="857250"/>
          </a:xfrm>
          <a:prstGeom prst="rect">
            <a:avLst/>
          </a:prstGeom>
          <a:noFill/>
          <a:ln>
            <a:noFill/>
          </a:ln>
        </p:spPr>
      </p:pic>
      <p:pic>
        <p:nvPicPr>
          <p:cNvPr id="203" name="Google Shape;203;p11"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204" name="Google Shape;204;p11"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
        <p:nvSpPr>
          <p:cNvPr id="205" name="Google Shape;205;p11"/>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Printed Data</a:t>
            </a:r>
            <a:endParaRPr/>
          </a:p>
        </p:txBody>
      </p:sp>
      <p:sp>
        <p:nvSpPr>
          <p:cNvPr id="213" name="Google Shape;213;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Farm Map</a:t>
            </a:r>
            <a:endParaRPr/>
          </a:p>
          <a:p>
            <a:pPr marL="342900" lvl="0" indent="-342900" algn="l" rtl="0">
              <a:spcBef>
                <a:spcPts val="640"/>
              </a:spcBef>
              <a:spcAft>
                <a:spcPts val="0"/>
              </a:spcAft>
              <a:buClr>
                <a:schemeClr val="dk1"/>
              </a:buClr>
              <a:buSzPts val="3200"/>
              <a:buChar char="•"/>
            </a:pPr>
            <a:r>
              <a:rPr lang="en-US"/>
              <a:t>Contest and Academy Schedules</a:t>
            </a:r>
            <a:endParaRPr/>
          </a:p>
          <a:p>
            <a:pPr marL="742950" lvl="1" indent="-285750" algn="l" rtl="0">
              <a:spcBef>
                <a:spcPts val="560"/>
              </a:spcBef>
              <a:spcAft>
                <a:spcPts val="0"/>
              </a:spcAft>
              <a:buClr>
                <a:schemeClr val="dk1"/>
              </a:buClr>
              <a:buSzPts val="2800"/>
              <a:buChar char="–"/>
            </a:pPr>
            <a:r>
              <a:rPr lang="en-US"/>
              <a:t>All other contest material will be electronic</a:t>
            </a:r>
            <a:endParaRPr/>
          </a:p>
          <a:p>
            <a:pPr marL="742950" lvl="1" indent="-285750" algn="l" rtl="0">
              <a:spcBef>
                <a:spcPts val="560"/>
              </a:spcBef>
              <a:spcAft>
                <a:spcPts val="0"/>
              </a:spcAft>
              <a:buClr>
                <a:schemeClr val="dk1"/>
              </a:buClr>
              <a:buSzPts val="2800"/>
              <a:buChar char="–"/>
            </a:pPr>
            <a:r>
              <a:rPr lang="en-US"/>
              <a:t>Participants will receive an email with information for accessing the contest data site</a:t>
            </a:r>
            <a:endParaRPr/>
          </a:p>
          <a:p>
            <a:pPr marL="0" lvl="0" indent="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pic>
        <p:nvPicPr>
          <p:cNvPr id="214" name="Google Shape;214;p12"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215" name="Google Shape;215;p12"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216" name="Google Shape;216;p12"/>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457200" y="274638"/>
            <a:ext cx="8305800" cy="7159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Financial Information Template</a:t>
            </a:r>
            <a:endParaRPr/>
          </a:p>
        </p:txBody>
      </p:sp>
      <p:pic>
        <p:nvPicPr>
          <p:cNvPr id="223" name="Google Shape;223;p13"/>
          <p:cNvPicPr preferRelativeResize="0"/>
          <p:nvPr/>
        </p:nvPicPr>
        <p:blipFill rotWithShape="1">
          <a:blip r:embed="rId3">
            <a:alphaModFix/>
          </a:blip>
          <a:srcRect l="7189" t="6665" b="7778"/>
          <a:stretch/>
        </p:blipFill>
        <p:spPr>
          <a:xfrm>
            <a:off x="152400" y="1096962"/>
            <a:ext cx="4598990" cy="5486400"/>
          </a:xfrm>
          <a:prstGeom prst="rect">
            <a:avLst/>
          </a:prstGeom>
          <a:noFill/>
          <a:ln>
            <a:noFill/>
          </a:ln>
        </p:spPr>
      </p:pic>
      <p:pic>
        <p:nvPicPr>
          <p:cNvPr id="224" name="Google Shape;224;p13"/>
          <p:cNvPicPr preferRelativeResize="0"/>
          <p:nvPr/>
        </p:nvPicPr>
        <p:blipFill rotWithShape="1">
          <a:blip r:embed="rId4">
            <a:alphaModFix/>
          </a:blip>
          <a:srcRect l="7188" t="7778" r="7189" b="8889"/>
          <a:stretch/>
        </p:blipFill>
        <p:spPr>
          <a:xfrm>
            <a:off x="4648200" y="1102960"/>
            <a:ext cx="4387659" cy="5526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p:nvPr/>
        </p:nvSpPr>
        <p:spPr>
          <a:xfrm>
            <a:off x="0" y="0"/>
            <a:ext cx="9144000" cy="1295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4"/>
          <p:cNvSpPr txBox="1">
            <a:spLocks noGrp="1"/>
          </p:cNvSpPr>
          <p:nvPr>
            <p:ph type="title"/>
          </p:nvPr>
        </p:nvSpPr>
        <p:spPr>
          <a:xfrm>
            <a:off x="457200" y="-1"/>
            <a:ext cx="8229600" cy="11731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Financial Information</a:t>
            </a:r>
            <a:br>
              <a:rPr lang="en-US" b="1"/>
            </a:br>
            <a:r>
              <a:rPr lang="en-US" b="1"/>
              <a:t> Template</a:t>
            </a:r>
            <a:endParaRPr/>
          </a:p>
        </p:txBody>
      </p:sp>
      <p:sp>
        <p:nvSpPr>
          <p:cNvPr id="232" name="Google Shape;23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23076"/>
              <a:buChar char="•"/>
            </a:pPr>
            <a:r>
              <a:rPr lang="en-US"/>
              <a:t>Financial template posted on the resources site: </a:t>
            </a:r>
            <a:r>
              <a:rPr lang="en-US" sz="2600" u="sng">
                <a:solidFill>
                  <a:schemeClr val="hlink"/>
                </a:solidFill>
                <a:hlinkClick r:id="rId3"/>
              </a:rPr>
              <a:t>https://www.dairychallenge.org/pdfs/student_resources/NAIDC_Financials_Template.pdf</a:t>
            </a:r>
            <a:endParaRPr sz="2600"/>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Additional resources available at:</a:t>
            </a:r>
            <a:endParaRPr/>
          </a:p>
          <a:p>
            <a:pPr marL="742950" lvl="1" indent="-285750" algn="l" rtl="0">
              <a:spcBef>
                <a:spcPts val="481"/>
              </a:spcBef>
              <a:spcAft>
                <a:spcPts val="0"/>
              </a:spcAft>
              <a:buClr>
                <a:schemeClr val="dk1"/>
              </a:buClr>
              <a:buSzPct val="100000"/>
              <a:buChar char="–"/>
            </a:pPr>
            <a:r>
              <a:rPr lang="en-US" sz="2600" u="sng">
                <a:solidFill>
                  <a:schemeClr val="hlink"/>
                </a:solidFill>
                <a:hlinkClick r:id="rId4"/>
              </a:rPr>
              <a:t>https://www.dairychallenge.org/student-resources/</a:t>
            </a:r>
            <a:r>
              <a:rPr lang="en-US" sz="2600"/>
              <a:t> </a:t>
            </a:r>
            <a:endParaRPr/>
          </a:p>
          <a:p>
            <a:pPr marL="457200" lvl="1" indent="0" algn="l" rtl="0">
              <a:spcBef>
                <a:spcPts val="518"/>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Closer to the contest we will also post financial benchmarks for California dairies</a:t>
            </a:r>
            <a:endParaRPr/>
          </a:p>
          <a:p>
            <a:pPr marL="457200" lvl="1" indent="0" algn="l" rtl="0">
              <a:spcBef>
                <a:spcPts val="518"/>
              </a:spcBef>
              <a:spcAft>
                <a:spcPts val="0"/>
              </a:spcAft>
              <a:buClr>
                <a:schemeClr val="dk1"/>
              </a:buClr>
              <a:buSzPct val="100000"/>
              <a:buNone/>
            </a:pPr>
            <a:endParaRPr/>
          </a:p>
        </p:txBody>
      </p:sp>
      <p:sp>
        <p:nvSpPr>
          <p:cNvPr id="233" name="Google Shape;233;p14"/>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 name="Google Shape;234;p14" descr="A close up of a sign&#10;&#10;Description automatically generated"/>
          <p:cNvPicPr preferRelativeResize="0"/>
          <p:nvPr/>
        </p:nvPicPr>
        <p:blipFill rotWithShape="1">
          <a:blip r:embed="rId5">
            <a:alphaModFix/>
          </a:blip>
          <a:srcRect/>
          <a:stretch/>
        </p:blipFill>
        <p:spPr>
          <a:xfrm>
            <a:off x="7103178" y="121920"/>
            <a:ext cx="821622" cy="640080"/>
          </a:xfrm>
          <a:prstGeom prst="rect">
            <a:avLst/>
          </a:prstGeom>
          <a:noFill/>
          <a:ln>
            <a:noFill/>
          </a:ln>
        </p:spPr>
      </p:pic>
      <p:pic>
        <p:nvPicPr>
          <p:cNvPr id="235" name="Google Shape;235;p14" descr="A person standing in front of a barn&#10;&#10;Description automatically generated"/>
          <p:cNvPicPr preferRelativeResize="0"/>
          <p:nvPr/>
        </p:nvPicPr>
        <p:blipFill rotWithShape="1">
          <a:blip r:embed="rId6">
            <a:alphaModFix/>
          </a:blip>
          <a:srcRect/>
          <a:stretch/>
        </p:blipFill>
        <p:spPr>
          <a:xfrm>
            <a:off x="8077200" y="121920"/>
            <a:ext cx="960120" cy="6400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5"/>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2024 Herds</a:t>
            </a:r>
            <a:endParaRPr/>
          </a:p>
        </p:txBody>
      </p:sp>
      <p:sp>
        <p:nvSpPr>
          <p:cNvPr id="243" name="Google Shape;243;p15"/>
          <p:cNvSpPr txBox="1">
            <a:spLocks noGrp="1"/>
          </p:cNvSpPr>
          <p:nvPr>
            <p:ph type="body" idx="1"/>
          </p:nvPr>
        </p:nvSpPr>
        <p:spPr>
          <a:xfrm>
            <a:off x="457200" y="1295400"/>
            <a:ext cx="8229600" cy="46783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600"/>
              </a:spcBef>
              <a:spcAft>
                <a:spcPts val="0"/>
              </a:spcAft>
              <a:buClr>
                <a:schemeClr val="dk1"/>
              </a:buClr>
              <a:buSzPct val="100000"/>
              <a:buNone/>
            </a:pPr>
            <a:r>
              <a:rPr lang="en-US" sz="3300" dirty="0">
                <a:latin typeface="Calibri" panose="020F0502020204030204" pitchFamily="34" charset="0"/>
                <a:ea typeface="Calibri" panose="020F0502020204030204" pitchFamily="34" charset="0"/>
                <a:cs typeface="Calibri" panose="020F0502020204030204" pitchFamily="34" charset="0"/>
              </a:rPr>
              <a:t>Herds for 2024 Contest</a:t>
            </a:r>
          </a:p>
          <a:p>
            <a:pPr lvl="1" indent="-457200">
              <a:lnSpc>
                <a:spcPct val="120000"/>
              </a:lnSpc>
              <a:spcBef>
                <a:spcPts val="600"/>
              </a:spcBef>
              <a:buSzPct val="100000"/>
              <a:buFont typeface="Arial" panose="020B0604020202020204" pitchFamily="34" charset="0"/>
              <a:buChar char="•"/>
            </a:pPr>
            <a:r>
              <a:rPr lang="en-US" sz="2583" dirty="0">
                <a:latin typeface="Calibri" panose="020F0502020204030204" pitchFamily="34" charset="0"/>
                <a:ea typeface="Calibri" panose="020F0502020204030204" pitchFamily="34" charset="0"/>
                <a:cs typeface="Calibri" panose="020F0502020204030204" pitchFamily="34" charset="0"/>
              </a:rPr>
              <a:t>4 judging panels/2 herds</a:t>
            </a:r>
          </a:p>
          <a:p>
            <a:pPr lvl="1" indent="-457200">
              <a:lnSpc>
                <a:spcPct val="120000"/>
              </a:lnSpc>
              <a:spcBef>
                <a:spcPts val="600"/>
              </a:spcBef>
              <a:buSzPct val="100000"/>
              <a:buFont typeface="Arial" panose="020B0604020202020204" pitchFamily="34" charset="0"/>
              <a:buChar char="•"/>
            </a:pPr>
            <a:r>
              <a:rPr lang="en-US" sz="2583" dirty="0">
                <a:latin typeface="Calibri" panose="020F0502020204030204" pitchFamily="34" charset="0"/>
                <a:ea typeface="Calibri" panose="020F0502020204030204" pitchFamily="34" charset="0"/>
                <a:cs typeface="Calibri" panose="020F0502020204030204" pitchFamily="34" charset="0"/>
              </a:rPr>
              <a:t>1 herd 6,000 cows, 5,500 heifers</a:t>
            </a:r>
          </a:p>
          <a:p>
            <a:pPr lvl="1" indent="-457200">
              <a:lnSpc>
                <a:spcPct val="120000"/>
              </a:lnSpc>
              <a:spcBef>
                <a:spcPts val="600"/>
              </a:spcBef>
              <a:buSzPct val="100000"/>
              <a:buFont typeface="Arial" panose="020B0604020202020204" pitchFamily="34" charset="0"/>
              <a:buChar char="•"/>
            </a:pPr>
            <a:r>
              <a:rPr lang="en-US" sz="2583" dirty="0">
                <a:latin typeface="Calibri" panose="020F0502020204030204" pitchFamily="34" charset="0"/>
                <a:ea typeface="Calibri" panose="020F0502020204030204" pitchFamily="34" charset="0"/>
                <a:cs typeface="Calibri" panose="020F0502020204030204" pitchFamily="34" charset="0"/>
              </a:rPr>
              <a:t>1 herd 3,600 cows, 2,800 heifers</a:t>
            </a:r>
            <a:endParaRPr sz="2583"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20000"/>
              </a:lnSpc>
              <a:spcBef>
                <a:spcPts val="6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20000"/>
              </a:lnSpc>
              <a:spcBef>
                <a:spcPts val="600"/>
              </a:spcBef>
              <a:spcAft>
                <a:spcPts val="0"/>
              </a:spcAft>
              <a:buNone/>
            </a:pPr>
            <a:r>
              <a:rPr lang="en-US" sz="3300" dirty="0">
                <a:latin typeface="Calibri" panose="020F0502020204030204" pitchFamily="34" charset="0"/>
                <a:ea typeface="Calibri" panose="020F0502020204030204" pitchFamily="34" charset="0"/>
                <a:cs typeface="Calibri" panose="020F0502020204030204" pitchFamily="34" charset="0"/>
              </a:rPr>
              <a:t>Herds for 2024 Academy</a:t>
            </a:r>
          </a:p>
          <a:p>
            <a:pPr lvl="1" indent="-457200">
              <a:lnSpc>
                <a:spcPct val="120000"/>
              </a:lnSpc>
              <a:spcBef>
                <a:spcPts val="600"/>
              </a:spcBef>
              <a:buFont typeface="Arial" panose="020B0604020202020204" pitchFamily="34" charset="0"/>
              <a:buChar char="•"/>
            </a:pPr>
            <a:r>
              <a:rPr lang="en-US" sz="2550" dirty="0">
                <a:latin typeface="Calibri" panose="020F0502020204030204" pitchFamily="34" charset="0"/>
                <a:ea typeface="Calibri" panose="020F0502020204030204" pitchFamily="34" charset="0"/>
                <a:cs typeface="Calibri" panose="020F0502020204030204" pitchFamily="34" charset="0"/>
              </a:rPr>
              <a:t>2 herds/groups split between herds</a:t>
            </a:r>
          </a:p>
          <a:p>
            <a:pPr lvl="1" indent="-457200">
              <a:lnSpc>
                <a:spcPct val="120000"/>
              </a:lnSpc>
              <a:spcBef>
                <a:spcPts val="600"/>
              </a:spcBef>
              <a:buFont typeface="Arial" panose="020B0604020202020204" pitchFamily="34" charset="0"/>
              <a:buChar char="•"/>
            </a:pPr>
            <a:r>
              <a:rPr lang="en-US" sz="2550" dirty="0">
                <a:latin typeface="Calibri" panose="020F0502020204030204" pitchFamily="34" charset="0"/>
                <a:ea typeface="Calibri" panose="020F0502020204030204" pitchFamily="34" charset="0"/>
                <a:cs typeface="Calibri" panose="020F0502020204030204" pitchFamily="34" charset="0"/>
              </a:rPr>
              <a:t>1 herd 4,400 cows, 4,200 heifers</a:t>
            </a:r>
          </a:p>
          <a:p>
            <a:pPr lvl="1" indent="-457200">
              <a:lnSpc>
                <a:spcPct val="120000"/>
              </a:lnSpc>
              <a:spcBef>
                <a:spcPts val="600"/>
              </a:spcBef>
              <a:buFont typeface="Arial" panose="020B0604020202020204" pitchFamily="34" charset="0"/>
              <a:buChar char="•"/>
            </a:pPr>
            <a:r>
              <a:rPr lang="en-US" sz="2550" dirty="0">
                <a:latin typeface="Calibri" panose="020F0502020204030204" pitchFamily="34" charset="0"/>
                <a:ea typeface="Calibri" panose="020F0502020204030204" pitchFamily="34" charset="0"/>
                <a:cs typeface="Calibri" panose="020F0502020204030204" pitchFamily="34" charset="0"/>
              </a:rPr>
              <a:t>1 herd 3,900 cows, 2,600 heifers</a:t>
            </a:r>
            <a:endParaRPr sz="2550" dirty="0">
              <a:latin typeface="Calibri" panose="020F0502020204030204" pitchFamily="34" charset="0"/>
              <a:ea typeface="Calibri" panose="020F0502020204030204" pitchFamily="34" charset="0"/>
              <a:cs typeface="Calibri" panose="020F0502020204030204" pitchFamily="34" charset="0"/>
            </a:endParaRPr>
          </a:p>
          <a:p>
            <a:pPr marL="0" lvl="2" indent="0" algn="l" rtl="0">
              <a:spcBef>
                <a:spcPts val="444"/>
              </a:spcBef>
              <a:spcAft>
                <a:spcPts val="0"/>
              </a:spcAft>
              <a:buClr>
                <a:schemeClr val="dk1"/>
              </a:buClr>
              <a:buSzPct val="100000"/>
              <a:buNone/>
            </a:pPr>
            <a:endParaRPr i="1" dirty="0">
              <a:highlight>
                <a:srgbClr val="FFFF00"/>
              </a:highlight>
            </a:endParaRPr>
          </a:p>
          <a:p>
            <a:pPr marL="742950" lvl="1" indent="-121284" algn="l" rtl="0">
              <a:spcBef>
                <a:spcPts val="518"/>
              </a:spcBef>
              <a:spcAft>
                <a:spcPts val="0"/>
              </a:spcAft>
              <a:buClr>
                <a:schemeClr val="dk1"/>
              </a:buClr>
              <a:buSzPct val="100000"/>
              <a:buNone/>
            </a:pPr>
            <a:endParaRPr i="1" dirty="0"/>
          </a:p>
        </p:txBody>
      </p:sp>
      <p:pic>
        <p:nvPicPr>
          <p:cNvPr id="244" name="Google Shape;244;p15" descr="A herd of cattle standing on top of a grass covered field&#10;&#10;Description automatically generated"/>
          <p:cNvPicPr preferRelativeResize="0"/>
          <p:nvPr/>
        </p:nvPicPr>
        <p:blipFill rotWithShape="1">
          <a:blip r:embed="rId3">
            <a:alphaModFix/>
          </a:blip>
          <a:srcRect/>
          <a:stretch/>
        </p:blipFill>
        <p:spPr>
          <a:xfrm>
            <a:off x="6427125" y="4498165"/>
            <a:ext cx="2057399" cy="1527620"/>
          </a:xfrm>
          <a:prstGeom prst="rect">
            <a:avLst/>
          </a:prstGeom>
          <a:noFill/>
          <a:ln>
            <a:noFill/>
          </a:ln>
        </p:spPr>
      </p:pic>
      <p:pic>
        <p:nvPicPr>
          <p:cNvPr id="245" name="Google Shape;245;p15"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246" name="Google Shape;246;p15"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
        <p:nvSpPr>
          <p:cNvPr id="247" name="Google Shape;247;p15"/>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2024 Herds</a:t>
            </a:r>
            <a:endParaRPr/>
          </a:p>
        </p:txBody>
      </p:sp>
      <p:sp>
        <p:nvSpPr>
          <p:cNvPr id="255" name="Google Shape;255;p16"/>
          <p:cNvSpPr txBox="1">
            <a:spLocks noGrp="1"/>
          </p:cNvSpPr>
          <p:nvPr>
            <p:ph type="body" idx="1"/>
          </p:nvPr>
        </p:nvSpPr>
        <p:spPr>
          <a:xfrm>
            <a:off x="457200" y="1295400"/>
            <a:ext cx="8229600" cy="4678363"/>
          </a:xfrm>
          <a:prstGeom prst="rect">
            <a:avLst/>
          </a:prstGeom>
          <a:noFill/>
          <a:ln>
            <a:noFill/>
          </a:ln>
        </p:spPr>
        <p:txBody>
          <a:bodyPr spcFirstLastPara="1" wrap="square" lIns="91425" tIns="45700" rIns="91425" bIns="45700" anchor="t" anchorCtr="0">
            <a:normAutofit fontScale="25000" lnSpcReduction="20000"/>
          </a:bodyPr>
          <a:lstStyle/>
          <a:p>
            <a:pPr indent="-457200">
              <a:lnSpc>
                <a:spcPct val="115000"/>
              </a:lnSpc>
              <a:spcBef>
                <a:spcPts val="0"/>
              </a:spcBef>
            </a:pPr>
            <a:r>
              <a:rPr lang="en-US" sz="9600" dirty="0"/>
              <a:t>All herds are on DHI test</a:t>
            </a:r>
          </a:p>
          <a:p>
            <a:pPr indent="-457200">
              <a:lnSpc>
                <a:spcPct val="115000"/>
              </a:lnSpc>
              <a:spcBef>
                <a:spcPts val="0"/>
              </a:spcBef>
            </a:pPr>
            <a:endParaRPr lang="en-US" sz="9600" dirty="0"/>
          </a:p>
          <a:p>
            <a:pPr indent="-457200">
              <a:lnSpc>
                <a:spcPct val="115000"/>
              </a:lnSpc>
              <a:spcBef>
                <a:spcPts val="0"/>
              </a:spcBef>
            </a:pPr>
            <a:r>
              <a:rPr lang="en-US" sz="9600" dirty="0"/>
              <a:t>All herds (contest &amp; Academy) process thru Agri-Tech.</a:t>
            </a:r>
            <a:endParaRPr sz="9600" dirty="0"/>
          </a:p>
          <a:p>
            <a:pPr lvl="0" indent="-457200" algn="l" rtl="0">
              <a:lnSpc>
                <a:spcPct val="115000"/>
              </a:lnSpc>
              <a:spcBef>
                <a:spcPts val="0"/>
              </a:spcBef>
              <a:spcAft>
                <a:spcPts val="0"/>
              </a:spcAft>
              <a:buFont typeface="Arial" panose="020B0604020202020204" pitchFamily="34" charset="0"/>
              <a:buChar char="•"/>
            </a:pPr>
            <a:endParaRPr sz="9600" dirty="0"/>
          </a:p>
          <a:p>
            <a:pPr indent="-457200">
              <a:lnSpc>
                <a:spcPct val="115000"/>
              </a:lnSpc>
              <a:spcBef>
                <a:spcPts val="0"/>
              </a:spcBef>
            </a:pPr>
            <a:r>
              <a:rPr lang="en-US" sz="9600" dirty="0"/>
              <a:t>All herds use Dairy Comp 305</a:t>
            </a:r>
            <a:endParaRPr sz="9600" dirty="0"/>
          </a:p>
          <a:p>
            <a:pPr lvl="0" indent="-457200" algn="l" rtl="0">
              <a:lnSpc>
                <a:spcPct val="115000"/>
              </a:lnSpc>
              <a:spcBef>
                <a:spcPts val="0"/>
              </a:spcBef>
              <a:spcAft>
                <a:spcPts val="0"/>
              </a:spcAft>
              <a:buFont typeface="Arial" panose="020B0604020202020204" pitchFamily="34" charset="0"/>
              <a:buChar char="•"/>
            </a:pPr>
            <a:endParaRPr sz="9600" dirty="0"/>
          </a:p>
          <a:p>
            <a:pPr indent="-457200">
              <a:lnSpc>
                <a:spcPct val="115000"/>
              </a:lnSpc>
              <a:spcBef>
                <a:spcPts val="0"/>
              </a:spcBef>
            </a:pPr>
            <a:r>
              <a:rPr lang="en-US" sz="9600" dirty="0"/>
              <a:t>Data will be loaded into DC305, DHI-Plus and PC-DART</a:t>
            </a:r>
            <a:endParaRPr sz="9600" dirty="0"/>
          </a:p>
          <a:p>
            <a:pPr lvl="0" indent="-457200" algn="l" rtl="0">
              <a:lnSpc>
                <a:spcPct val="115000"/>
              </a:lnSpc>
              <a:spcBef>
                <a:spcPts val="0"/>
              </a:spcBef>
              <a:spcAft>
                <a:spcPts val="0"/>
              </a:spcAft>
              <a:buFont typeface="Arial" panose="020B0604020202020204" pitchFamily="34" charset="0"/>
              <a:buChar char="•"/>
            </a:pPr>
            <a:endParaRPr sz="9600" dirty="0"/>
          </a:p>
          <a:p>
            <a:pPr indent="-457200">
              <a:lnSpc>
                <a:spcPct val="115000"/>
              </a:lnSpc>
              <a:spcBef>
                <a:spcPts val="0"/>
              </a:spcBef>
            </a:pPr>
            <a:r>
              <a:rPr lang="en-US" sz="9600" dirty="0"/>
              <a:t>Health events by month and DIM will be provided as an Excel Spreadsheet</a:t>
            </a:r>
          </a:p>
          <a:p>
            <a:pPr indent="-457200">
              <a:lnSpc>
                <a:spcPct val="115000"/>
              </a:lnSpc>
              <a:spcBef>
                <a:spcPts val="0"/>
              </a:spcBef>
            </a:pPr>
            <a:endParaRPr lang="en-US" sz="9600" dirty="0"/>
          </a:p>
          <a:p>
            <a:pPr indent="-457200">
              <a:lnSpc>
                <a:spcPct val="115000"/>
              </a:lnSpc>
              <a:spcBef>
                <a:spcPts val="0"/>
              </a:spcBef>
            </a:pPr>
            <a:r>
              <a:rPr lang="en-US" sz="9600" dirty="0"/>
              <a:t>We will be asking students on their form if they have had a job or internship on a California dairy to avoid any conflicts. </a:t>
            </a:r>
            <a:endParaRPr sz="9600" dirty="0"/>
          </a:p>
          <a:p>
            <a:pPr marL="742950" lvl="0" indent="0" algn="l" rtl="0">
              <a:lnSpc>
                <a:spcPct val="115000"/>
              </a:lnSpc>
              <a:spcBef>
                <a:spcPts val="0"/>
              </a:spcBef>
              <a:spcAft>
                <a:spcPts val="0"/>
              </a:spcAft>
              <a:buNone/>
            </a:pPr>
            <a:endParaRPr sz="3909" dirty="0"/>
          </a:p>
        </p:txBody>
      </p:sp>
      <p:pic>
        <p:nvPicPr>
          <p:cNvPr id="256" name="Google Shape;256;p16"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257" name="Google Shape;257;p16"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258" name="Google Shape;258;p16"/>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ad74311767_0_15"/>
          <p:cNvSpPr/>
          <p:nvPr/>
        </p:nvSpPr>
        <p:spPr>
          <a:xfrm>
            <a:off x="0" y="0"/>
            <a:ext cx="9144000" cy="9144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g2ad74311767_0_15"/>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2024 Herds </a:t>
            </a:r>
            <a:endParaRPr/>
          </a:p>
        </p:txBody>
      </p:sp>
      <p:sp>
        <p:nvSpPr>
          <p:cNvPr id="266" name="Google Shape;266;g2ad74311767_0_15"/>
          <p:cNvSpPr txBox="1">
            <a:spLocks noGrp="1"/>
          </p:cNvSpPr>
          <p:nvPr>
            <p:ph type="body" idx="1"/>
          </p:nvPr>
        </p:nvSpPr>
        <p:spPr>
          <a:xfrm>
            <a:off x="457200" y="1446835"/>
            <a:ext cx="8229600" cy="4679465"/>
          </a:xfrm>
          <a:prstGeom prst="rect">
            <a:avLst/>
          </a:prstGeom>
          <a:noFill/>
          <a:ln>
            <a:noFill/>
          </a:ln>
        </p:spPr>
        <p:txBody>
          <a:bodyPr spcFirstLastPara="1" wrap="square" lIns="91425" tIns="45700" rIns="91425" bIns="45700" anchor="t" anchorCtr="0">
            <a:normAutofit/>
          </a:bodyPr>
          <a:lstStyle/>
          <a:p>
            <a:pPr lvl="0" indent="-457200" algn="l" rtl="0">
              <a:spcBef>
                <a:spcPts val="600"/>
              </a:spcBef>
              <a:spcAft>
                <a:spcPts val="0"/>
              </a:spcAft>
              <a:buNone/>
            </a:pPr>
            <a:r>
              <a:rPr lang="en-US" b="1" dirty="0">
                <a:latin typeface="Calibri" panose="020F0502020204030204" pitchFamily="34" charset="0"/>
                <a:ea typeface="Calibri" panose="020F0502020204030204" pitchFamily="34" charset="0"/>
                <a:cs typeface="Calibri" panose="020F0502020204030204" pitchFamily="34" charset="0"/>
                <a:sym typeface="Arial"/>
              </a:rPr>
              <a:t>Diets</a:t>
            </a:r>
          </a:p>
          <a:p>
            <a:pPr lvl="0" indent="-457200" algn="l" rtl="0">
              <a:spcBef>
                <a:spcPts val="60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Penn State Particle Separator (shaker box) for High Group diet and </a:t>
            </a:r>
            <a:r>
              <a:rPr lang="en-US" sz="2800" dirty="0" err="1">
                <a:latin typeface="Calibri" panose="020F0502020204030204" pitchFamily="34" charset="0"/>
                <a:ea typeface="Calibri" panose="020F0502020204030204" pitchFamily="34" charset="0"/>
                <a:cs typeface="Calibri" panose="020F0502020204030204" pitchFamily="34" charset="0"/>
              </a:rPr>
              <a:t>prefresh</a:t>
            </a:r>
            <a:r>
              <a:rPr lang="en-US" sz="2800" dirty="0">
                <a:latin typeface="Calibri" panose="020F0502020204030204" pitchFamily="34" charset="0"/>
                <a:ea typeface="Calibri" panose="020F0502020204030204" pitchFamily="34" charset="0"/>
                <a:cs typeface="Calibri" panose="020F0502020204030204" pitchFamily="34" charset="0"/>
              </a:rPr>
              <a:t>/close-up group</a:t>
            </a:r>
          </a:p>
          <a:p>
            <a:pPr lvl="0" indent="-457200" algn="l" rtl="0">
              <a:spcBef>
                <a:spcPts val="600"/>
              </a:spcBef>
              <a:spcAft>
                <a:spcPts val="0"/>
              </a:spcAft>
              <a:buFont typeface="Arial" panose="020B0604020202020204" pitchFamily="34" charset="0"/>
              <a:buChar char="•"/>
            </a:pPr>
            <a:endParaRPr sz="1200" dirty="0">
              <a:latin typeface="Calibri" panose="020F0502020204030204" pitchFamily="34" charset="0"/>
              <a:ea typeface="Calibri" panose="020F0502020204030204" pitchFamily="34" charset="0"/>
              <a:cs typeface="Calibri" panose="020F0502020204030204" pitchFamily="34" charset="0"/>
            </a:endParaRPr>
          </a:p>
          <a:p>
            <a:pPr lvl="0" indent="-457200" algn="l" rtl="0">
              <a:spcBef>
                <a:spcPts val="60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Copies of all diets will be provided</a:t>
            </a:r>
            <a:endParaRPr sz="2800" dirty="0">
              <a:latin typeface="Calibri" panose="020F0502020204030204" pitchFamily="34" charset="0"/>
              <a:ea typeface="Calibri" panose="020F0502020204030204" pitchFamily="34" charset="0"/>
              <a:cs typeface="Calibri" panose="020F0502020204030204" pitchFamily="34" charset="0"/>
            </a:endParaRPr>
          </a:p>
          <a:p>
            <a:pPr lvl="0" indent="-457200" algn="l" rtl="0">
              <a:spcBef>
                <a:spcPts val="600"/>
              </a:spcBef>
              <a:spcAft>
                <a:spcPts val="0"/>
              </a:spcAf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lvl="0" indent="-457200" algn="l" rtl="0">
              <a:spcBef>
                <a:spcPts val="60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Map to match group to ration</a:t>
            </a:r>
            <a:endParaRPr sz="2800" dirty="0">
              <a:latin typeface="Calibri" panose="020F0502020204030204" pitchFamily="34" charset="0"/>
              <a:ea typeface="Calibri" panose="020F0502020204030204" pitchFamily="34" charset="0"/>
              <a:cs typeface="Calibri" panose="020F0502020204030204" pitchFamily="34" charset="0"/>
            </a:endParaRPr>
          </a:p>
        </p:txBody>
      </p:sp>
      <p:pic>
        <p:nvPicPr>
          <p:cNvPr id="267" name="Google Shape;267;g2ad74311767_0_15"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268" name="Google Shape;268;g2ad74311767_0_15"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269" name="Google Shape;269;g2ad74311767_0_15"/>
          <p:cNvSpPr/>
          <p:nvPr/>
        </p:nvSpPr>
        <p:spPr>
          <a:xfrm>
            <a:off x="0" y="6553200"/>
            <a:ext cx="9144000" cy="3048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9"/>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2024 Herds</a:t>
            </a:r>
            <a:endParaRPr/>
          </a:p>
        </p:txBody>
      </p:sp>
      <p:sp>
        <p:nvSpPr>
          <p:cNvPr id="277" name="Google Shape;277;p19"/>
          <p:cNvSpPr txBox="1">
            <a:spLocks noGrp="1"/>
          </p:cNvSpPr>
          <p:nvPr>
            <p:ph type="body" idx="1"/>
          </p:nvPr>
        </p:nvSpPr>
        <p:spPr>
          <a:xfrm>
            <a:off x="457200" y="1423686"/>
            <a:ext cx="8686800" cy="4702477"/>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Clr>
                <a:schemeClr val="dk1"/>
              </a:buClr>
              <a:buSzPts val="1100"/>
              <a:buFont typeface="Arial"/>
              <a:buNone/>
            </a:pPr>
            <a:r>
              <a:rPr lang="en-US" b="1" dirty="0"/>
              <a:t>Milk Marketing Programs in California</a:t>
            </a:r>
          </a:p>
          <a:p>
            <a:pPr marL="0" lvl="0" indent="0" algn="l" rtl="0">
              <a:spcBef>
                <a:spcPts val="600"/>
              </a:spcBef>
              <a:spcAft>
                <a:spcPts val="0"/>
              </a:spcAft>
              <a:buClr>
                <a:schemeClr val="dk1"/>
              </a:buClr>
              <a:buSzPts val="1100"/>
              <a:buFont typeface="Arial"/>
              <a:buNone/>
            </a:pPr>
            <a:r>
              <a:rPr lang="en-US" b="1" dirty="0"/>
              <a:t> (milk over base)</a:t>
            </a:r>
            <a:endParaRPr b="1" dirty="0"/>
          </a:p>
          <a:p>
            <a:pPr marL="355600" lvl="0" algn="l" rtl="0">
              <a:spcBef>
                <a:spcPts val="600"/>
              </a:spcBef>
              <a:spcAft>
                <a:spcPts val="0"/>
              </a:spcAft>
              <a:buClr>
                <a:schemeClr val="dk1"/>
              </a:buClr>
              <a:buSzPts val="1100"/>
              <a:buFont typeface="Arial" panose="020B0604020202020204" pitchFamily="34" charset="0"/>
              <a:buChar char="•"/>
            </a:pPr>
            <a:r>
              <a:rPr lang="en-US" sz="2800" dirty="0"/>
              <a:t>Farms have a base</a:t>
            </a:r>
            <a:endParaRPr sz="2400" dirty="0"/>
          </a:p>
          <a:p>
            <a:pPr marL="355600" lvl="0" algn="l" rtl="0">
              <a:spcBef>
                <a:spcPts val="600"/>
              </a:spcBef>
              <a:spcAft>
                <a:spcPts val="0"/>
              </a:spcAft>
              <a:buClr>
                <a:schemeClr val="dk1"/>
              </a:buClr>
              <a:buSzPts val="1100"/>
              <a:buFont typeface="Arial" panose="020B0604020202020204" pitchFamily="34" charset="0"/>
              <a:buChar char="•"/>
            </a:pPr>
            <a:r>
              <a:rPr lang="en-US" sz="2800" dirty="0"/>
              <a:t>Reduction in milk price for milk produced over base</a:t>
            </a:r>
            <a:endParaRPr sz="2800" dirty="0"/>
          </a:p>
          <a:p>
            <a:pPr marL="355600" lvl="0" algn="l" rtl="0">
              <a:spcBef>
                <a:spcPts val="600"/>
              </a:spcBef>
              <a:spcAft>
                <a:spcPts val="0"/>
              </a:spcAft>
              <a:buClr>
                <a:schemeClr val="dk1"/>
              </a:buClr>
              <a:buSzPts val="1100"/>
              <a:buFont typeface="Arial" panose="020B0604020202020204" pitchFamily="34" charset="0"/>
              <a:buChar char="•"/>
            </a:pPr>
            <a:r>
              <a:rPr lang="en-US" sz="2800" dirty="0"/>
              <a:t>Programs are specific to the coop/handler farms ship to</a:t>
            </a:r>
            <a:endParaRPr sz="2800" dirty="0"/>
          </a:p>
          <a:p>
            <a:pPr marL="355600" lvl="0" algn="l" rtl="0">
              <a:spcBef>
                <a:spcPts val="600"/>
              </a:spcBef>
              <a:spcAft>
                <a:spcPts val="0"/>
              </a:spcAft>
              <a:buClr>
                <a:schemeClr val="dk1"/>
              </a:buClr>
              <a:buSzPts val="1100"/>
              <a:buFont typeface="Arial" panose="020B0604020202020204" pitchFamily="34" charset="0"/>
              <a:buChar char="•"/>
            </a:pPr>
            <a:r>
              <a:rPr lang="en-US" sz="2800" dirty="0"/>
              <a:t>Base amounts and details for each farm to be included in data provided to farms.  </a:t>
            </a:r>
            <a:endParaRPr sz="2800" dirty="0"/>
          </a:p>
          <a:p>
            <a:pPr marL="0" lvl="0" indent="0" algn="l" rtl="0">
              <a:lnSpc>
                <a:spcPct val="115000"/>
              </a:lnSpc>
              <a:spcBef>
                <a:spcPts val="600"/>
              </a:spcBef>
              <a:spcAft>
                <a:spcPts val="0"/>
              </a:spcAft>
              <a:buNone/>
            </a:pPr>
            <a:endParaRPr dirty="0">
              <a:latin typeface="Arial"/>
              <a:ea typeface="Arial"/>
              <a:cs typeface="Arial"/>
              <a:sym typeface="Arial"/>
            </a:endParaRPr>
          </a:p>
        </p:txBody>
      </p:sp>
      <p:pic>
        <p:nvPicPr>
          <p:cNvPr id="278" name="Google Shape;278;p19"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279" name="Google Shape;279;p19"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280" name="Google Shape;280;p19"/>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body" idx="1"/>
          </p:nvPr>
        </p:nvSpPr>
        <p:spPr>
          <a:xfrm>
            <a:off x="484682" y="1143000"/>
            <a:ext cx="8229600" cy="41147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dirty="0"/>
              <a:t>Manager Interviews </a:t>
            </a:r>
            <a:endParaRPr b="1" dirty="0"/>
          </a:p>
          <a:p>
            <a:pPr lvl="1" indent="-457200" algn="l" rtl="0">
              <a:spcBef>
                <a:spcPts val="560"/>
              </a:spcBef>
              <a:spcAft>
                <a:spcPts val="0"/>
              </a:spcAft>
              <a:buClr>
                <a:schemeClr val="dk1"/>
              </a:buClr>
              <a:buSzPts val="2800"/>
              <a:buFont typeface="Arial" panose="020B0604020202020204" pitchFamily="34" charset="0"/>
              <a:buChar char="•"/>
            </a:pPr>
            <a:r>
              <a:rPr lang="en-US" dirty="0"/>
              <a:t>Un-opposing teams from Dairies AB and CD will interview dairy manager together on Friday afternoon, for example Teams 10 and 19 will interview dairy together.</a:t>
            </a:r>
          </a:p>
          <a:p>
            <a:pPr lvl="1" indent="-457200" algn="l" rtl="0">
              <a:spcBef>
                <a:spcPts val="560"/>
              </a:spcBef>
              <a:spcAft>
                <a:spcPts val="0"/>
              </a:spcAft>
              <a:buClr>
                <a:schemeClr val="dk1"/>
              </a:buClr>
              <a:buSzPts val="2800"/>
              <a:buFont typeface="Arial" panose="020B0604020202020204" pitchFamily="34" charset="0"/>
              <a:buChar char="•"/>
            </a:pPr>
            <a:endParaRPr lang="en-US" dirty="0"/>
          </a:p>
          <a:p>
            <a:pPr lvl="1" indent="-457200" algn="l" rtl="0">
              <a:spcBef>
                <a:spcPts val="560"/>
              </a:spcBef>
              <a:spcAft>
                <a:spcPts val="0"/>
              </a:spcAft>
              <a:buClr>
                <a:schemeClr val="dk1"/>
              </a:buClr>
              <a:buSzPts val="2800"/>
              <a:buFont typeface="Arial" panose="020B0604020202020204" pitchFamily="34" charset="0"/>
              <a:buChar char="•"/>
            </a:pPr>
            <a:r>
              <a:rPr lang="en-US" dirty="0"/>
              <a:t>Interviews will be 17 minutes each – 20-minute blocks</a:t>
            </a:r>
            <a:endParaRPr dirty="0"/>
          </a:p>
          <a:p>
            <a:pPr marL="0" lvl="0" indent="0" algn="l" rtl="0">
              <a:spcBef>
                <a:spcPts val="640"/>
              </a:spcBef>
              <a:spcAft>
                <a:spcPts val="0"/>
              </a:spcAft>
              <a:buClr>
                <a:schemeClr val="dk1"/>
              </a:buClr>
              <a:buSzPts val="3200"/>
              <a:buNone/>
            </a:pPr>
            <a:endParaRPr b="1" dirty="0"/>
          </a:p>
        </p:txBody>
      </p:sp>
      <p:sp>
        <p:nvSpPr>
          <p:cNvPr id="287" name="Google Shape;287;p20"/>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p20"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289" name="Google Shape;289;p20"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290" name="Google Shape;290;p20"/>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0"/>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Contest</a:t>
            </a:r>
            <a:endParaRPr/>
          </a:p>
        </p:txBody>
      </p:sp>
      <p:pic>
        <p:nvPicPr>
          <p:cNvPr id="292" name="Google Shape;292;p20"/>
          <p:cNvPicPr preferRelativeResize="0"/>
          <p:nvPr/>
        </p:nvPicPr>
        <p:blipFill rotWithShape="1">
          <a:blip r:embed="rId5">
            <a:alphaModFix/>
          </a:blip>
          <a:srcRect/>
          <a:stretch/>
        </p:blipFill>
        <p:spPr>
          <a:xfrm>
            <a:off x="7467600" y="5105400"/>
            <a:ext cx="1479369" cy="143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2024 Overview</a:t>
            </a:r>
            <a:endParaRPr/>
          </a:p>
        </p:txBody>
      </p:sp>
      <p:sp>
        <p:nvSpPr>
          <p:cNvPr id="103" name="Google Shape;103;p2"/>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a:bodyPr>
          <a:lstStyle/>
          <a:p>
            <a:pPr marL="342900" lvl="0" indent="-342900" algn="l" rtl="0">
              <a:spcBef>
                <a:spcPts val="600"/>
              </a:spcBef>
              <a:spcAft>
                <a:spcPts val="0"/>
              </a:spcAft>
              <a:buClr>
                <a:schemeClr val="dk1"/>
              </a:buClr>
              <a:buSzPts val="2400"/>
              <a:buChar char="•"/>
            </a:pPr>
            <a:r>
              <a:rPr lang="en-US" sz="2400" dirty="0"/>
              <a:t>Have both a Contest for up to 36 teams and an Academy for up to 120 students. Aggregate Contest teams will be formed if we don’t have at least 32 university teams.</a:t>
            </a:r>
            <a:endParaRPr sz="2400" dirty="0"/>
          </a:p>
          <a:p>
            <a:pPr marL="342900" lvl="0" indent="-342900" algn="l" rtl="0">
              <a:spcBef>
                <a:spcPts val="600"/>
              </a:spcBef>
              <a:spcAft>
                <a:spcPts val="0"/>
              </a:spcAft>
              <a:buClr>
                <a:schemeClr val="dk1"/>
              </a:buClr>
              <a:buSzPts val="2400"/>
              <a:buChar char="•"/>
            </a:pPr>
            <a:r>
              <a:rPr lang="en-US" sz="2400" dirty="0"/>
              <a:t>As our event is primarily funded by corporate sponsors, please ensure your students understand the privilege and exposure that is being extended to them by participating. They are expected to fully participate in all event activities. </a:t>
            </a:r>
            <a:endParaRPr sz="2400" dirty="0"/>
          </a:p>
          <a:p>
            <a:pPr marL="342900" lvl="0" indent="-342900" algn="l" rtl="0">
              <a:spcBef>
                <a:spcPts val="600"/>
              </a:spcBef>
              <a:spcAft>
                <a:spcPts val="0"/>
              </a:spcAft>
              <a:buClr>
                <a:schemeClr val="dk1"/>
              </a:buClr>
              <a:buSzPts val="2400"/>
              <a:buChar char="•"/>
            </a:pPr>
            <a:r>
              <a:rPr lang="en-US" sz="2400" dirty="0"/>
              <a:t>No formal program on Thursday. Official program begins with dinner at 5:30 PM.</a:t>
            </a:r>
            <a:endParaRPr sz="2400" dirty="0"/>
          </a:p>
          <a:p>
            <a:pPr marL="342900" lvl="0" indent="-342900" algn="l" rtl="0">
              <a:spcBef>
                <a:spcPts val="600"/>
              </a:spcBef>
              <a:spcAft>
                <a:spcPts val="0"/>
              </a:spcAft>
              <a:buClr>
                <a:schemeClr val="dk1"/>
              </a:buClr>
              <a:buSzPts val="2400"/>
              <a:buChar char="•"/>
            </a:pPr>
            <a:r>
              <a:rPr lang="en-US" sz="2400" dirty="0"/>
              <a:t>Farm visits and presentation preparation on Friday.</a:t>
            </a:r>
            <a:endParaRPr sz="2400" dirty="0"/>
          </a:p>
          <a:p>
            <a:pPr marL="342900" lvl="0" indent="-342900" algn="l" rtl="0">
              <a:spcBef>
                <a:spcPts val="600"/>
              </a:spcBef>
              <a:spcAft>
                <a:spcPts val="0"/>
              </a:spcAft>
              <a:buClr>
                <a:schemeClr val="dk1"/>
              </a:buClr>
              <a:buSzPts val="2400"/>
              <a:buChar char="•"/>
            </a:pPr>
            <a:r>
              <a:rPr lang="en-US" sz="2400" dirty="0"/>
              <a:t>Presentation and education day on Saturday.</a:t>
            </a:r>
            <a:endParaRPr sz="2400" dirty="0"/>
          </a:p>
        </p:txBody>
      </p:sp>
      <p:pic>
        <p:nvPicPr>
          <p:cNvPr id="104" name="Google Shape;104;p2"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05" name="Google Shape;105;p2"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06" name="Google Shape;106;p2"/>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p:nvPr/>
        </p:nvSpPr>
        <p:spPr>
          <a:xfrm>
            <a:off x="0" y="0"/>
            <a:ext cx="9144000" cy="15240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1"/>
          <p:cNvSpPr txBox="1">
            <a:spLocks noGrp="1"/>
          </p:cNvSpPr>
          <p:nvPr>
            <p:ph type="title"/>
          </p:nvPr>
        </p:nvSpPr>
        <p:spPr>
          <a:xfrm>
            <a:off x="381000" y="0"/>
            <a:ext cx="8229600" cy="119269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br>
              <a:rPr lang="en-US" b="1"/>
            </a:br>
            <a:r>
              <a:rPr lang="en-US" b="1"/>
              <a:t>Examples of Appropriate </a:t>
            </a:r>
            <a:br>
              <a:rPr lang="en-US" b="1"/>
            </a:br>
            <a:r>
              <a:rPr lang="en-US" b="1"/>
              <a:t> and Inappropriate Questions</a:t>
            </a:r>
            <a:br>
              <a:rPr lang="en-US"/>
            </a:br>
            <a:endParaRPr/>
          </a:p>
        </p:txBody>
      </p:sp>
      <p:sp>
        <p:nvSpPr>
          <p:cNvPr id="299" name="Google Shape;299;p21"/>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FF0000"/>
              </a:buClr>
              <a:buSzPct val="100000"/>
              <a:buChar char="•"/>
            </a:pPr>
            <a:r>
              <a:rPr lang="en-US" b="1">
                <a:solidFill>
                  <a:srgbClr val="FF0000"/>
                </a:solidFill>
              </a:rPr>
              <a:t>Invalid:</a:t>
            </a:r>
            <a:r>
              <a:rPr lang="en-US"/>
              <a:t> How much overcrowding do you have in pen one?</a:t>
            </a:r>
            <a:endParaRPr/>
          </a:p>
          <a:p>
            <a:pPr marL="342900" lvl="0" indent="-342900" algn="l" rtl="0">
              <a:spcBef>
                <a:spcPts val="448"/>
              </a:spcBef>
              <a:spcAft>
                <a:spcPts val="0"/>
              </a:spcAft>
              <a:buClr>
                <a:srgbClr val="00B050"/>
              </a:buClr>
              <a:buSzPct val="100000"/>
              <a:buChar char="•"/>
            </a:pPr>
            <a:r>
              <a:rPr lang="en-US" b="1">
                <a:solidFill>
                  <a:srgbClr val="00B050"/>
                </a:solidFill>
              </a:rPr>
              <a:t>Allowed</a:t>
            </a:r>
            <a:r>
              <a:rPr lang="en-US"/>
              <a:t>: What is your definition of over-stocking?</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rgbClr val="FF0000"/>
              </a:buClr>
              <a:buSzPct val="100000"/>
              <a:buChar char="•"/>
            </a:pPr>
            <a:r>
              <a:rPr lang="en-US" b="1">
                <a:solidFill>
                  <a:srgbClr val="FF0000"/>
                </a:solidFill>
              </a:rPr>
              <a:t>Invalid</a:t>
            </a:r>
            <a:r>
              <a:rPr lang="en-US" b="1"/>
              <a:t>: </a:t>
            </a:r>
            <a:r>
              <a:rPr lang="en-US"/>
              <a:t>What is your biggest metabolic problem?</a:t>
            </a:r>
            <a:endParaRPr/>
          </a:p>
          <a:p>
            <a:pPr marL="342900" lvl="0" indent="-342900" algn="l" rtl="0">
              <a:spcBef>
                <a:spcPts val="448"/>
              </a:spcBef>
              <a:spcAft>
                <a:spcPts val="0"/>
              </a:spcAft>
              <a:buClr>
                <a:srgbClr val="00B050"/>
              </a:buClr>
              <a:buSzPct val="100000"/>
              <a:buChar char="•"/>
            </a:pPr>
            <a:r>
              <a:rPr lang="en-US" b="1">
                <a:solidFill>
                  <a:srgbClr val="00B050"/>
                </a:solidFill>
              </a:rPr>
              <a:t>Allowed</a:t>
            </a:r>
            <a:r>
              <a:rPr lang="en-US">
                <a:solidFill>
                  <a:srgbClr val="00B050"/>
                </a:solidFill>
              </a:rPr>
              <a:t>:</a:t>
            </a:r>
            <a:r>
              <a:rPr lang="en-US"/>
              <a:t> The number of ketosis cases in your database indicate a big problem; are these data correct?</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rgbClr val="FF0000"/>
              </a:buClr>
              <a:buSzPct val="100000"/>
              <a:buChar char="•"/>
            </a:pPr>
            <a:r>
              <a:rPr lang="en-US" b="1">
                <a:solidFill>
                  <a:srgbClr val="FF0000"/>
                </a:solidFill>
              </a:rPr>
              <a:t>Invalid</a:t>
            </a:r>
            <a:r>
              <a:rPr lang="en-US" b="1"/>
              <a:t>: </a:t>
            </a:r>
            <a:r>
              <a:rPr lang="en-US"/>
              <a:t>What is your biggest reproductive problem?</a:t>
            </a:r>
            <a:endParaRPr/>
          </a:p>
          <a:p>
            <a:pPr marL="342900" lvl="0" indent="-342900" algn="l" rtl="0">
              <a:spcBef>
                <a:spcPts val="448"/>
              </a:spcBef>
              <a:spcAft>
                <a:spcPts val="0"/>
              </a:spcAft>
              <a:buClr>
                <a:srgbClr val="00B050"/>
              </a:buClr>
              <a:buSzPct val="100000"/>
              <a:buChar char="•"/>
            </a:pPr>
            <a:r>
              <a:rPr lang="en-US" b="1">
                <a:solidFill>
                  <a:srgbClr val="00B050"/>
                </a:solidFill>
              </a:rPr>
              <a:t>Allowed: </a:t>
            </a:r>
            <a:r>
              <a:rPr lang="en-US"/>
              <a:t>The data show that your cows average 120 days open; is that a correct value?</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rgbClr val="FF0000"/>
              </a:buClr>
              <a:buSzPct val="100000"/>
              <a:buChar char="•"/>
            </a:pPr>
            <a:r>
              <a:rPr lang="en-US" b="1">
                <a:solidFill>
                  <a:srgbClr val="FF0000"/>
                </a:solidFill>
              </a:rPr>
              <a:t>Invalid</a:t>
            </a:r>
            <a:r>
              <a:rPr lang="en-US" b="1"/>
              <a:t>: </a:t>
            </a:r>
            <a:r>
              <a:rPr lang="en-US"/>
              <a:t>How much do your cows eat in one day?</a:t>
            </a:r>
            <a:endParaRPr/>
          </a:p>
          <a:p>
            <a:pPr marL="342900" lvl="0" indent="-342900" algn="l" rtl="0">
              <a:spcBef>
                <a:spcPts val="448"/>
              </a:spcBef>
              <a:spcAft>
                <a:spcPts val="0"/>
              </a:spcAft>
              <a:buClr>
                <a:srgbClr val="00B050"/>
              </a:buClr>
              <a:buSzPct val="100000"/>
              <a:buChar char="•"/>
            </a:pPr>
            <a:r>
              <a:rPr lang="en-US" b="1">
                <a:solidFill>
                  <a:srgbClr val="00B050"/>
                </a:solidFill>
              </a:rPr>
              <a:t>Allowed</a:t>
            </a:r>
            <a:r>
              <a:rPr lang="en-US" b="1"/>
              <a:t>: </a:t>
            </a:r>
            <a:r>
              <a:rPr lang="en-US"/>
              <a:t>Do you weigh the feed provided and feed that is refused daily? Or Are the feed intake data in the TMR management software a true reflection of the cow’s consumption?</a:t>
            </a:r>
            <a:endParaRPr/>
          </a:p>
        </p:txBody>
      </p:sp>
      <p:pic>
        <p:nvPicPr>
          <p:cNvPr id="300" name="Google Shape;300;p21"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01" name="Google Shape;301;p21"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02" name="Google Shape;302;p21"/>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22"/>
          <p:cNvPicPr preferRelativeResize="0"/>
          <p:nvPr/>
        </p:nvPicPr>
        <p:blipFill rotWithShape="1">
          <a:blip r:embed="rId3">
            <a:alphaModFix/>
          </a:blip>
          <a:srcRect/>
          <a:stretch/>
        </p:blipFill>
        <p:spPr>
          <a:xfrm>
            <a:off x="7821385" y="5178425"/>
            <a:ext cx="1322615" cy="1285875"/>
          </a:xfrm>
          <a:prstGeom prst="rect">
            <a:avLst/>
          </a:prstGeom>
          <a:noFill/>
          <a:ln>
            <a:noFill/>
          </a:ln>
        </p:spPr>
      </p:pic>
      <p:sp>
        <p:nvSpPr>
          <p:cNvPr id="307" name="Google Shape;307;p22"/>
          <p:cNvSpPr txBox="1">
            <a:spLocks noGrp="1"/>
          </p:cNvSpPr>
          <p:nvPr>
            <p:ph type="body" idx="1"/>
          </p:nvPr>
        </p:nvSpPr>
        <p:spPr>
          <a:xfrm>
            <a:off x="327660" y="12954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ct val="100000"/>
              <a:buChar char="•"/>
            </a:pPr>
            <a:r>
              <a:rPr lang="en-US" sz="2600" dirty="0"/>
              <a:t>Presentation format:  Can use Google slides for preparation but final presentation </a:t>
            </a:r>
            <a:r>
              <a:rPr lang="en-US" sz="2600" u="sng" dirty="0"/>
              <a:t>must be </a:t>
            </a:r>
            <a:r>
              <a:rPr lang="en-US" sz="2600" dirty="0"/>
              <a:t>in PowerPoint. </a:t>
            </a:r>
            <a:endParaRPr sz="2600" dirty="0"/>
          </a:p>
          <a:p>
            <a:pPr marL="342900" lvl="0" indent="-178435" algn="l" rtl="0">
              <a:spcBef>
                <a:spcPts val="600"/>
              </a:spcBef>
              <a:spcAft>
                <a:spcPts val="0"/>
              </a:spcAft>
              <a:buClr>
                <a:schemeClr val="dk1"/>
              </a:buClr>
              <a:buSzPct val="100000"/>
              <a:buNone/>
            </a:pPr>
            <a:endParaRPr sz="2600" dirty="0"/>
          </a:p>
          <a:p>
            <a:pPr marL="342900" lvl="0" indent="-342900" algn="l" rtl="0">
              <a:spcBef>
                <a:spcPts val="600"/>
              </a:spcBef>
              <a:spcAft>
                <a:spcPts val="0"/>
              </a:spcAft>
              <a:buClr>
                <a:schemeClr val="dk1"/>
              </a:buClr>
              <a:buSzPct val="100000"/>
              <a:buChar char="•"/>
            </a:pPr>
            <a:r>
              <a:rPr lang="en-US" sz="2600" dirty="0"/>
              <a:t>Reminder that at national, there is no prep room. Morning presenting teams should plan time on Saturday morning to practice, afternoon presenting teams should plan time on Saturday afternoon to practice.</a:t>
            </a:r>
            <a:endParaRPr sz="2600" dirty="0"/>
          </a:p>
          <a:p>
            <a:pPr marL="342900" lvl="0" indent="-178435" algn="l" rtl="0">
              <a:spcBef>
                <a:spcPts val="600"/>
              </a:spcBef>
              <a:spcAft>
                <a:spcPts val="0"/>
              </a:spcAft>
              <a:buClr>
                <a:schemeClr val="dk1"/>
              </a:buClr>
              <a:buSzPct val="100000"/>
              <a:buNone/>
            </a:pPr>
            <a:endParaRPr sz="2600" dirty="0"/>
          </a:p>
          <a:p>
            <a:pPr marL="342900" lvl="0" indent="-342900" algn="l" rtl="0">
              <a:spcBef>
                <a:spcPts val="600"/>
              </a:spcBef>
              <a:spcAft>
                <a:spcPts val="0"/>
              </a:spcAft>
              <a:buClr>
                <a:schemeClr val="dk1"/>
              </a:buClr>
              <a:buSzPct val="100000"/>
              <a:buChar char="•"/>
            </a:pPr>
            <a:r>
              <a:rPr lang="en-US" sz="2600" dirty="0"/>
              <a:t>Students will gather in a holding area 15 minutes prior to presentation and will be escorted to the presentation room.</a:t>
            </a:r>
            <a:endParaRPr sz="2600" dirty="0"/>
          </a:p>
        </p:txBody>
      </p:sp>
      <p:sp>
        <p:nvSpPr>
          <p:cNvPr id="309" name="Google Shape;309;p22"/>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0" name="Google Shape;310;p22"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311" name="Google Shape;311;p22"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
        <p:nvSpPr>
          <p:cNvPr id="312" name="Google Shape;312;p22"/>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Contest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a:spLocks noGrp="1"/>
          </p:cNvSpPr>
          <p:nvPr>
            <p:ph type="body" idx="1"/>
          </p:nvPr>
        </p:nvSpPr>
        <p:spPr>
          <a:xfrm>
            <a:off x="451556" y="1036320"/>
            <a:ext cx="8311444" cy="544068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sz="2400" dirty="0">
              <a:highlight>
                <a:srgbClr val="FFFF00"/>
              </a:highlight>
            </a:endParaRPr>
          </a:p>
          <a:p>
            <a:pPr marL="457200" lvl="1" indent="0" algn="l" rtl="0">
              <a:spcBef>
                <a:spcPts val="0"/>
              </a:spcBef>
              <a:spcAft>
                <a:spcPts val="0"/>
              </a:spcAft>
              <a:buClr>
                <a:schemeClr val="dk1"/>
              </a:buClr>
              <a:buSzPts val="2000"/>
              <a:buNone/>
            </a:pPr>
            <a:r>
              <a:rPr lang="en-US" sz="3200" b="1" dirty="0"/>
              <a:t>Thursday April 4</a:t>
            </a:r>
            <a:endParaRPr sz="3200" b="1" dirty="0"/>
          </a:p>
          <a:p>
            <a:pPr marL="457200" lvl="1" indent="0" algn="l" rtl="0">
              <a:spcBef>
                <a:spcPts val="0"/>
              </a:spcBef>
              <a:spcAft>
                <a:spcPts val="0"/>
              </a:spcAft>
              <a:buClr>
                <a:schemeClr val="dk1"/>
              </a:buClr>
              <a:buSzPts val="2000"/>
              <a:buNone/>
            </a:pPr>
            <a:r>
              <a:rPr lang="en-US" dirty="0"/>
              <a:t>4:45 PM – 5:15 PM	Registration for coaches</a:t>
            </a:r>
            <a:endParaRPr dirty="0"/>
          </a:p>
          <a:p>
            <a:pPr marL="457200" lvl="1" indent="0" algn="l" rtl="0">
              <a:spcBef>
                <a:spcPts val="0"/>
              </a:spcBef>
              <a:spcAft>
                <a:spcPts val="0"/>
              </a:spcAft>
              <a:buClr>
                <a:schemeClr val="dk1"/>
              </a:buClr>
              <a:buSzPts val="2000"/>
              <a:buNone/>
            </a:pPr>
            <a:r>
              <a:rPr lang="en-US" dirty="0"/>
              <a:t>5:30 PM			Dinner, Welcome</a:t>
            </a:r>
            <a:endParaRPr dirty="0"/>
          </a:p>
          <a:p>
            <a:pPr marL="457200" lvl="1" indent="0" algn="l" rtl="0">
              <a:spcBef>
                <a:spcPts val="0"/>
              </a:spcBef>
              <a:spcAft>
                <a:spcPts val="0"/>
              </a:spcAft>
              <a:buClr>
                <a:schemeClr val="dk1"/>
              </a:buClr>
              <a:buSzPts val="2000"/>
              <a:buNone/>
            </a:pPr>
            <a:r>
              <a:rPr lang="en-US" dirty="0"/>
              <a:t>7:00 PM			Data distribution</a:t>
            </a:r>
            <a:endParaRPr dirty="0"/>
          </a:p>
          <a:p>
            <a:pPr marL="0" lvl="0" indent="0" algn="l" rtl="0">
              <a:spcBef>
                <a:spcPts val="0"/>
              </a:spcBef>
              <a:spcAft>
                <a:spcPts val="0"/>
              </a:spcAft>
              <a:buClr>
                <a:schemeClr val="dk1"/>
              </a:buClr>
              <a:buSzPts val="2000"/>
              <a:buNone/>
            </a:pPr>
            <a:endParaRPr sz="2800" dirty="0"/>
          </a:p>
          <a:p>
            <a:pPr marL="342900" lvl="0" indent="0" algn="l" rtl="0">
              <a:spcBef>
                <a:spcPts val="0"/>
              </a:spcBef>
              <a:spcAft>
                <a:spcPts val="0"/>
              </a:spcAft>
              <a:buNone/>
            </a:pPr>
            <a:r>
              <a:rPr lang="en-US" sz="2800" i="1" dirty="0"/>
              <a:t>For schools arriving early, there are farms offering visits and a cattle show in nearby Tulare. </a:t>
            </a:r>
            <a:endParaRPr sz="2800" dirty="0"/>
          </a:p>
        </p:txBody>
      </p:sp>
      <p:sp>
        <p:nvSpPr>
          <p:cNvPr id="320" name="Google Shape;320;p23"/>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1" name="Google Shape;321;p23"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22" name="Google Shape;322;p23"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23" name="Google Shape;323;p23"/>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3"/>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Thursday Schedule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p:nvPr/>
        </p:nvSpPr>
        <p:spPr>
          <a:xfrm>
            <a:off x="152400" y="1676400"/>
            <a:ext cx="8763000" cy="353939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800"/>
              <a:buFont typeface="Arial"/>
              <a:buChar char="•"/>
            </a:pP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Students will visit the farms on Friday via buses. </a:t>
            </a:r>
            <a:endParaRPr sz="3200" dirty="0">
              <a:latin typeface="Calibri" panose="020F0502020204030204" pitchFamily="34" charset="0"/>
              <a:ea typeface="Calibri" panose="020F0502020204030204" pitchFamily="34" charset="0"/>
              <a:cs typeface="Calibri" panose="020F0502020204030204" pitchFamily="34" charset="0"/>
            </a:endParaRPr>
          </a:p>
          <a:p>
            <a:pPr marL="571500" marR="0" lvl="0" indent="-393700" algn="l" rtl="0">
              <a:spcBef>
                <a:spcPts val="0"/>
              </a:spcBef>
              <a:spcAft>
                <a:spcPts val="0"/>
              </a:spcAft>
              <a:buClr>
                <a:schemeClr val="dk1"/>
              </a:buClr>
              <a:buSzPts val="28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571500" marR="0" lvl="0" indent="-571500" algn="l" rtl="0">
              <a:spcBef>
                <a:spcPts val="0"/>
              </a:spcBef>
              <a:spcAft>
                <a:spcPts val="0"/>
              </a:spcAft>
              <a:buClr>
                <a:schemeClr val="dk1"/>
              </a:buClr>
              <a:buSzPts val="2800"/>
              <a:buFont typeface="Arial"/>
              <a:buChar char="•"/>
            </a:pP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Coaches will carpool to the farms in groups at the same time as students on Friday morning</a:t>
            </a:r>
            <a:endParaRPr sz="3200" dirty="0">
              <a:latin typeface="Calibri" panose="020F0502020204030204" pitchFamily="34" charset="0"/>
              <a:ea typeface="Calibri" panose="020F0502020204030204" pitchFamily="34" charset="0"/>
              <a:cs typeface="Calibri" panose="020F0502020204030204" pitchFamily="34" charset="0"/>
            </a:endParaRPr>
          </a:p>
          <a:p>
            <a:pPr marL="571500" marR="0" lvl="0" indent="-393700" algn="l" rtl="0">
              <a:spcBef>
                <a:spcPts val="0"/>
              </a:spcBef>
              <a:spcAft>
                <a:spcPts val="0"/>
              </a:spcAft>
              <a:buClr>
                <a:schemeClr val="dk1"/>
              </a:buClr>
              <a:buSzPts val="28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571500" marR="0" lvl="0" indent="-571500" algn="l" rtl="0">
              <a:spcBef>
                <a:spcPts val="0"/>
              </a:spcBef>
              <a:spcAft>
                <a:spcPts val="0"/>
              </a:spcAft>
              <a:buClr>
                <a:schemeClr val="dk1"/>
              </a:buClr>
              <a:buSzPts val="2800"/>
              <a:buFont typeface="Arial"/>
              <a:buChar char="•"/>
            </a:pP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coaches meeting and reception will be held on Friday afternoon off site at World Wide Sires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331" name="Google Shape;331;p24"/>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2" name="Google Shape;332;p24"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33" name="Google Shape;333;p24"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34" name="Google Shape;334;p24"/>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4"/>
          <p:cNvSpPr txBox="1"/>
          <p:nvPr/>
        </p:nvSpPr>
        <p:spPr>
          <a:xfrm>
            <a:off x="361409" y="144959"/>
            <a:ext cx="60393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dk1"/>
                </a:solidFill>
                <a:latin typeface="Calibri"/>
                <a:ea typeface="Calibri"/>
                <a:cs typeface="Calibri"/>
                <a:sym typeface="Calibri"/>
              </a:rPr>
              <a:t>Coaches Tour of Farms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5"/>
          <p:cNvSpPr txBox="1">
            <a:spLocks noGrp="1"/>
          </p:cNvSpPr>
          <p:nvPr>
            <p:ph type="title"/>
          </p:nvPr>
        </p:nvSpPr>
        <p:spPr>
          <a:xfrm>
            <a:off x="385291"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Friday Evening Event</a:t>
            </a:r>
            <a:endParaRPr/>
          </a:p>
        </p:txBody>
      </p:sp>
      <p:sp>
        <p:nvSpPr>
          <p:cNvPr id="343" name="Google Shape;343;p25"/>
          <p:cNvSpPr txBox="1">
            <a:spLocks noGrp="1"/>
          </p:cNvSpPr>
          <p:nvPr>
            <p:ph type="body" idx="1"/>
          </p:nvPr>
        </p:nvSpPr>
        <p:spPr>
          <a:xfrm>
            <a:off x="533400" y="1273215"/>
            <a:ext cx="8229600" cy="515774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Sponsor student dinner and mixer offsite at Fernandes’ farm</a:t>
            </a:r>
            <a:endParaRPr dirty="0"/>
          </a:p>
          <a:p>
            <a:pPr marL="342900" lvl="0" indent="-342900" algn="l" rtl="0">
              <a:spcBef>
                <a:spcPts val="640"/>
              </a:spcBef>
              <a:spcAft>
                <a:spcPts val="0"/>
              </a:spcAft>
              <a:buClr>
                <a:schemeClr val="dk1"/>
              </a:buClr>
              <a:buSzPts val="3200"/>
              <a:buChar char="•"/>
            </a:pPr>
            <a:r>
              <a:rPr lang="en-US" dirty="0"/>
              <a:t>Excellent networking opportunity for your students to meet and mingle with industry representatives</a:t>
            </a:r>
            <a:endParaRPr dirty="0"/>
          </a:p>
          <a:p>
            <a:pPr marL="342900" lvl="0" indent="-342900" algn="l" rtl="0">
              <a:spcBef>
                <a:spcPts val="640"/>
              </a:spcBef>
              <a:spcAft>
                <a:spcPts val="0"/>
              </a:spcAft>
              <a:buClr>
                <a:schemeClr val="dk1"/>
              </a:buClr>
              <a:buSzPts val="3200"/>
              <a:buChar char="•"/>
            </a:pPr>
            <a:r>
              <a:rPr lang="en-US" dirty="0"/>
              <a:t>Student attendance </a:t>
            </a:r>
            <a:r>
              <a:rPr lang="en-US" i="1" dirty="0"/>
              <a:t>is not </a:t>
            </a:r>
            <a:r>
              <a:rPr lang="en-US" dirty="0"/>
              <a:t>optional</a:t>
            </a:r>
            <a:endParaRPr dirty="0"/>
          </a:p>
          <a:p>
            <a:pPr marL="342900" lvl="0" indent="-342900" algn="l" rtl="0">
              <a:spcBef>
                <a:spcPts val="640"/>
              </a:spcBef>
              <a:spcAft>
                <a:spcPts val="0"/>
              </a:spcAft>
              <a:buClr>
                <a:schemeClr val="dk1"/>
              </a:buClr>
              <a:buSzPts val="3200"/>
              <a:buChar char="•"/>
            </a:pPr>
            <a:r>
              <a:rPr lang="en-US" dirty="0"/>
              <a:t>Coaches are asked to drive students</a:t>
            </a:r>
            <a:endParaRPr dirty="0"/>
          </a:p>
        </p:txBody>
      </p:sp>
      <p:pic>
        <p:nvPicPr>
          <p:cNvPr id="344" name="Google Shape;344;p25"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45" name="Google Shape;345;p25"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46" name="Google Shape;346;p25"/>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p:nvPr/>
        </p:nvSpPr>
        <p:spPr>
          <a:xfrm>
            <a:off x="0" y="0"/>
            <a:ext cx="9144000" cy="15240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6"/>
          <p:cNvSpPr txBox="1">
            <a:spLocks noGrp="1"/>
          </p:cNvSpPr>
          <p:nvPr>
            <p:ph type="title"/>
          </p:nvPr>
        </p:nvSpPr>
        <p:spPr>
          <a:xfrm>
            <a:off x="457200" y="0"/>
            <a:ext cx="8229600" cy="141763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Saturday-when students </a:t>
            </a:r>
            <a:br>
              <a:rPr lang="en-US" b="1"/>
            </a:br>
            <a:r>
              <a:rPr lang="en-US" b="1"/>
              <a:t> are NOT presenting</a:t>
            </a:r>
            <a:endParaRPr/>
          </a:p>
        </p:txBody>
      </p:sp>
      <p:sp>
        <p:nvSpPr>
          <p:cNvPr id="354" name="Google Shape;354;p26"/>
          <p:cNvSpPr txBox="1">
            <a:spLocks noGrp="1"/>
          </p:cNvSpPr>
          <p:nvPr>
            <p:ph type="body" idx="1"/>
          </p:nvPr>
        </p:nvSpPr>
        <p:spPr>
          <a:xfrm>
            <a:off x="457200" y="1600200"/>
            <a:ext cx="5791200" cy="498316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dirty="0"/>
              <a:t>Required to attend the Career and Innovation Fair</a:t>
            </a:r>
            <a:endParaRPr dirty="0"/>
          </a:p>
          <a:p>
            <a:pPr marL="342900" lvl="0" indent="-342900" algn="l" rtl="0">
              <a:spcBef>
                <a:spcPts val="592"/>
              </a:spcBef>
              <a:spcAft>
                <a:spcPts val="0"/>
              </a:spcAft>
              <a:buClr>
                <a:schemeClr val="dk1"/>
              </a:buClr>
              <a:buSzPct val="100000"/>
              <a:buChar char="•"/>
            </a:pPr>
            <a:r>
              <a:rPr lang="en-US" dirty="0"/>
              <a:t>Required to attend the Corporate Technology Presentations</a:t>
            </a:r>
            <a:endParaRPr dirty="0"/>
          </a:p>
          <a:p>
            <a:pPr marL="342900" lvl="0" indent="-342900" algn="l" rtl="0">
              <a:spcBef>
                <a:spcPts val="592"/>
              </a:spcBef>
              <a:spcAft>
                <a:spcPts val="0"/>
              </a:spcAft>
              <a:buClr>
                <a:schemeClr val="dk1"/>
              </a:buClr>
              <a:buSzPct val="100000"/>
              <a:buChar char="•"/>
            </a:pPr>
            <a:r>
              <a:rPr lang="en-US" dirty="0"/>
              <a:t>Students will need their </a:t>
            </a:r>
            <a:r>
              <a:rPr lang="en-US" b="1" dirty="0"/>
              <a:t>cell phone </a:t>
            </a:r>
            <a:r>
              <a:rPr lang="en-US" dirty="0"/>
              <a:t>on Saturday during debriefing to complete our surveys.</a:t>
            </a:r>
            <a:endParaRPr dirty="0"/>
          </a:p>
          <a:p>
            <a:pPr marL="342900" lvl="0" indent="-342900" algn="l" rtl="0">
              <a:spcBef>
                <a:spcPts val="592"/>
              </a:spcBef>
              <a:spcAft>
                <a:spcPts val="0"/>
              </a:spcAft>
              <a:buClr>
                <a:schemeClr val="dk1"/>
              </a:buClr>
              <a:buSzPct val="100000"/>
              <a:buChar char="•"/>
            </a:pPr>
            <a:r>
              <a:rPr lang="en-US" dirty="0"/>
              <a:t>We are asking for your help to ensure </a:t>
            </a:r>
            <a:r>
              <a:rPr lang="en-US" b="1" dirty="0"/>
              <a:t>all students are onsite all day Saturday</a:t>
            </a:r>
            <a:endParaRPr dirty="0"/>
          </a:p>
        </p:txBody>
      </p:sp>
      <p:pic>
        <p:nvPicPr>
          <p:cNvPr id="355" name="Google Shape;355;p26"/>
          <p:cNvPicPr preferRelativeResize="0"/>
          <p:nvPr/>
        </p:nvPicPr>
        <p:blipFill rotWithShape="1">
          <a:blip r:embed="rId3">
            <a:alphaModFix/>
          </a:blip>
          <a:srcRect/>
          <a:stretch/>
        </p:blipFill>
        <p:spPr>
          <a:xfrm>
            <a:off x="6629400" y="2133600"/>
            <a:ext cx="2237510" cy="2590800"/>
          </a:xfrm>
          <a:prstGeom prst="rect">
            <a:avLst/>
          </a:prstGeom>
          <a:noFill/>
          <a:ln>
            <a:noFill/>
          </a:ln>
        </p:spPr>
      </p:pic>
      <p:pic>
        <p:nvPicPr>
          <p:cNvPr id="356" name="Google Shape;356;p26"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357" name="Google Shape;357;p26"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
        <p:nvSpPr>
          <p:cNvPr id="358" name="Google Shape;358;p26"/>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7"/>
          <p:cNvSpPr/>
          <p:nvPr/>
        </p:nvSpPr>
        <p:spPr>
          <a:xfrm>
            <a:off x="0" y="0"/>
            <a:ext cx="9144000" cy="13716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7"/>
          <p:cNvSpPr txBox="1">
            <a:spLocks noGrp="1"/>
          </p:cNvSpPr>
          <p:nvPr>
            <p:ph type="title"/>
          </p:nvPr>
        </p:nvSpPr>
        <p:spPr>
          <a:xfrm>
            <a:off x="457200" y="0"/>
            <a:ext cx="8229600" cy="129539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Student Preparation</a:t>
            </a:r>
            <a:endParaRPr/>
          </a:p>
        </p:txBody>
      </p:sp>
      <p:sp>
        <p:nvSpPr>
          <p:cNvPr id="366" name="Google Shape;366;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A variety of items have been posted on the Dairy Challenge web site to aid in student preparation: </a:t>
            </a:r>
            <a:r>
              <a:rPr lang="en-US" sz="2800" u="sng">
                <a:solidFill>
                  <a:srgbClr val="0563C1"/>
                </a:solidFill>
              </a:rPr>
              <a:t>https://www.dairychallenge.org/student-resources/</a:t>
            </a:r>
            <a:endParaRPr/>
          </a:p>
          <a:p>
            <a:pPr marL="342900" lvl="0" indent="-165100" algn="l" rtl="0">
              <a:spcBef>
                <a:spcPts val="560"/>
              </a:spcBef>
              <a:spcAft>
                <a:spcPts val="0"/>
              </a:spcAft>
              <a:buClr>
                <a:schemeClr val="dk1"/>
              </a:buClr>
              <a:buSzPts val="2800"/>
              <a:buNone/>
            </a:pPr>
            <a:endParaRPr sz="2800" b="1" i="0">
              <a:solidFill>
                <a:srgbClr val="333333"/>
              </a:solidFill>
            </a:endParaRPr>
          </a:p>
          <a:p>
            <a:pPr marL="342900" lvl="0" indent="-342900" algn="l" rtl="0">
              <a:spcBef>
                <a:spcPts val="560"/>
              </a:spcBef>
              <a:spcAft>
                <a:spcPts val="0"/>
              </a:spcAft>
              <a:buClr>
                <a:schemeClr val="dk1"/>
              </a:buClr>
              <a:buSzPts val="2800"/>
              <a:buChar char="•"/>
            </a:pPr>
            <a:r>
              <a:rPr lang="en-US" sz="2800" i="0"/>
              <a:t>Coaches have access </a:t>
            </a:r>
            <a:r>
              <a:rPr lang="en-US" sz="2800" b="0" i="0"/>
              <a:t>to past presentations and data sets that you can also use for student preparation via the “Coaches Resource” link on “Student Resources” page. Login is “coach”</a:t>
            </a:r>
            <a:endParaRPr sz="2800"/>
          </a:p>
        </p:txBody>
      </p:sp>
      <p:pic>
        <p:nvPicPr>
          <p:cNvPr id="367" name="Google Shape;367;p27"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68" name="Google Shape;368;p27"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69" name="Google Shape;369;p27"/>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8"/>
          <p:cNvSpPr/>
          <p:nvPr/>
        </p:nvSpPr>
        <p:spPr>
          <a:xfrm>
            <a:off x="0" y="0"/>
            <a:ext cx="9144000" cy="1019711"/>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8"/>
          <p:cNvSpPr txBox="1">
            <a:spLocks noGrp="1"/>
          </p:cNvSpPr>
          <p:nvPr>
            <p:ph type="title"/>
          </p:nvPr>
        </p:nvSpPr>
        <p:spPr>
          <a:xfrm>
            <a:off x="457200" y="0"/>
            <a:ext cx="8229600" cy="88423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NAIDC Scorecard</a:t>
            </a:r>
            <a:endParaRPr/>
          </a:p>
        </p:txBody>
      </p:sp>
      <p:grpSp>
        <p:nvGrpSpPr>
          <p:cNvPr id="377" name="Google Shape;377;p28"/>
          <p:cNvGrpSpPr/>
          <p:nvPr/>
        </p:nvGrpSpPr>
        <p:grpSpPr>
          <a:xfrm>
            <a:off x="381000" y="1283757"/>
            <a:ext cx="5029199" cy="4366687"/>
            <a:chOff x="0" y="64556"/>
            <a:chExt cx="5029199" cy="4366687"/>
          </a:xfrm>
        </p:grpSpPr>
        <p:sp>
          <p:nvSpPr>
            <p:cNvPr id="378" name="Google Shape;378;p28"/>
            <p:cNvSpPr/>
            <p:nvPr/>
          </p:nvSpPr>
          <p:spPr>
            <a:xfrm>
              <a:off x="0" y="64556"/>
              <a:ext cx="5029199" cy="141716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txBox="1"/>
            <p:nvPr/>
          </p:nvSpPr>
          <p:spPr>
            <a:xfrm>
              <a:off x="69180" y="133736"/>
              <a:ext cx="4890839" cy="1278802"/>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The scorecard serves as the basis for evaluating the student presentations.</a:t>
              </a:r>
              <a:endParaRPr/>
            </a:p>
          </p:txBody>
        </p:sp>
        <p:sp>
          <p:nvSpPr>
            <p:cNvPr id="380" name="Google Shape;380;p28"/>
            <p:cNvSpPr/>
            <p:nvPr/>
          </p:nvSpPr>
          <p:spPr>
            <a:xfrm>
              <a:off x="0" y="1514343"/>
              <a:ext cx="5029199" cy="141716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txBox="1"/>
            <p:nvPr/>
          </p:nvSpPr>
          <p:spPr>
            <a:xfrm>
              <a:off x="69180" y="1583523"/>
              <a:ext cx="4890839" cy="1278802"/>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The scorecard is available on the NAIDC website. </a:t>
              </a:r>
              <a:endParaRPr sz="2000">
                <a:solidFill>
                  <a:schemeClr val="lt1"/>
                </a:solidFill>
                <a:latin typeface="Calibri"/>
                <a:ea typeface="Calibri"/>
                <a:cs typeface="Calibri"/>
                <a:sym typeface="Calibri"/>
              </a:endParaRPr>
            </a:p>
          </p:txBody>
        </p:sp>
        <p:sp>
          <p:nvSpPr>
            <p:cNvPr id="382" name="Google Shape;382;p28"/>
            <p:cNvSpPr/>
            <p:nvPr/>
          </p:nvSpPr>
          <p:spPr>
            <a:xfrm>
              <a:off x="0" y="3014081"/>
              <a:ext cx="5029199" cy="141716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txBox="1"/>
            <p:nvPr/>
          </p:nvSpPr>
          <p:spPr>
            <a:xfrm>
              <a:off x="69180" y="3083261"/>
              <a:ext cx="4890839" cy="1278802"/>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Judges will be reminded to prioritize a team’s ability to defend their recommendations rather than directly align with the judges’ recommendations.</a:t>
              </a:r>
              <a:endParaRPr/>
            </a:p>
          </p:txBody>
        </p:sp>
      </p:grpSp>
      <p:pic>
        <p:nvPicPr>
          <p:cNvPr id="384" name="Google Shape;384;p28"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85" name="Google Shape;385;p28"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86" name="Google Shape;386;p28"/>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7" name="Google Shape;387;p28" descr="Table&#10;&#10;Description automatically generated"/>
          <p:cNvPicPr preferRelativeResize="0"/>
          <p:nvPr/>
        </p:nvPicPr>
        <p:blipFill rotWithShape="1">
          <a:blip r:embed="rId5">
            <a:alphaModFix/>
          </a:blip>
          <a:srcRect/>
          <a:stretch/>
        </p:blipFill>
        <p:spPr>
          <a:xfrm>
            <a:off x="5638800" y="1341437"/>
            <a:ext cx="3093720" cy="4137343"/>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p:nvPr/>
        </p:nvSpPr>
        <p:spPr>
          <a:xfrm>
            <a:off x="0" y="0"/>
            <a:ext cx="9144000" cy="1295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9"/>
          <p:cNvSpPr txBox="1">
            <a:spLocks noGrp="1"/>
          </p:cNvSpPr>
          <p:nvPr>
            <p:ph type="title"/>
          </p:nvPr>
        </p:nvSpPr>
        <p:spPr>
          <a:xfrm>
            <a:off x="457200" y="0"/>
            <a:ext cx="8229600" cy="1295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Housing, Meals and </a:t>
            </a:r>
            <a:br>
              <a:rPr lang="en-US" b="1"/>
            </a:br>
            <a:r>
              <a:rPr lang="en-US" b="1"/>
              <a:t>Transportation</a:t>
            </a:r>
            <a:endParaRPr/>
          </a:p>
        </p:txBody>
      </p:sp>
      <p:sp>
        <p:nvSpPr>
          <p:cNvPr id="395" name="Google Shape;395;p29"/>
          <p:cNvSpPr txBox="1">
            <a:spLocks noGrp="1"/>
          </p:cNvSpPr>
          <p:nvPr>
            <p:ph type="body" idx="1"/>
          </p:nvPr>
        </p:nvSpPr>
        <p:spPr>
          <a:xfrm>
            <a:off x="457200" y="1036320"/>
            <a:ext cx="8229600" cy="5364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600"/>
              <a:buNone/>
            </a:pPr>
            <a:endParaRPr sz="2600"/>
          </a:p>
          <a:p>
            <a:pPr marL="342900" lvl="0" indent="-320675" algn="l" rtl="0">
              <a:spcBef>
                <a:spcPts val="1780"/>
              </a:spcBef>
              <a:spcAft>
                <a:spcPts val="0"/>
              </a:spcAft>
              <a:buClr>
                <a:schemeClr val="dk1"/>
              </a:buClr>
              <a:buSzPts val="2550"/>
              <a:buChar char="•"/>
            </a:pPr>
            <a:r>
              <a:rPr lang="en-US" sz="2550"/>
              <a:t>Headquarter hotel is the Visalia Marriott which is connected to the Visalia Convention Center</a:t>
            </a:r>
            <a:endParaRPr sz="2550"/>
          </a:p>
          <a:p>
            <a:pPr marL="342900" lvl="0" indent="-320675" algn="l" rtl="0">
              <a:spcBef>
                <a:spcPts val="1780"/>
              </a:spcBef>
              <a:spcAft>
                <a:spcPts val="0"/>
              </a:spcAft>
              <a:buClr>
                <a:schemeClr val="dk1"/>
              </a:buClr>
              <a:buSzPts val="2550"/>
              <a:buChar char="•"/>
            </a:pPr>
            <a:r>
              <a:rPr lang="en-US" sz="2550"/>
              <a:t>Coaches will receive a housing form with their team confirmation (after Feb 21) to complete and submit to the hotel by Tuesday March 1.</a:t>
            </a:r>
            <a:endParaRPr sz="2550"/>
          </a:p>
          <a:p>
            <a:pPr marL="742950" lvl="1" indent="-282575" algn="l" rtl="0">
              <a:spcBef>
                <a:spcPts val="1720"/>
              </a:spcBef>
              <a:spcAft>
                <a:spcPts val="0"/>
              </a:spcAft>
              <a:buClr>
                <a:schemeClr val="dk1"/>
              </a:buClr>
              <a:buSzPts val="2550"/>
              <a:buChar char="–"/>
            </a:pPr>
            <a:r>
              <a:rPr lang="en-US" sz="2550"/>
              <a:t>Coaches are responsible for making their school's housing reservations using the NAIDC Housing Form. The Visalia Marriott will house both students and coaches.</a:t>
            </a:r>
            <a:endParaRPr sz="2550"/>
          </a:p>
          <a:p>
            <a:pPr marL="742950" lvl="1" indent="-282575" algn="l" rtl="0">
              <a:spcBef>
                <a:spcPts val="1720"/>
              </a:spcBef>
              <a:spcAft>
                <a:spcPts val="0"/>
              </a:spcAft>
              <a:buClr>
                <a:schemeClr val="dk1"/>
              </a:buClr>
              <a:buSzPts val="2550"/>
              <a:buChar char="–"/>
            </a:pPr>
            <a:r>
              <a:rPr lang="en-US" sz="2550"/>
              <a:t>Contest and Academy students can room together. </a:t>
            </a:r>
            <a:endParaRPr/>
          </a:p>
        </p:txBody>
      </p:sp>
      <p:pic>
        <p:nvPicPr>
          <p:cNvPr id="396" name="Google Shape;396;p29"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397" name="Google Shape;397;p29"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398" name="Google Shape;398;p29"/>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p:nvPr/>
        </p:nvSpPr>
        <p:spPr>
          <a:xfrm>
            <a:off x="0" y="0"/>
            <a:ext cx="9144000" cy="1295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0"/>
          <p:cNvSpPr txBox="1">
            <a:spLocks noGrp="1"/>
          </p:cNvSpPr>
          <p:nvPr>
            <p:ph type="title"/>
          </p:nvPr>
        </p:nvSpPr>
        <p:spPr>
          <a:xfrm>
            <a:off x="457200" y="0"/>
            <a:ext cx="8229600" cy="1295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Housing, Meals and </a:t>
            </a:r>
            <a:br>
              <a:rPr lang="en-US" b="1"/>
            </a:br>
            <a:r>
              <a:rPr lang="en-US" b="1"/>
              <a:t>Transportation</a:t>
            </a:r>
            <a:endParaRPr/>
          </a:p>
        </p:txBody>
      </p:sp>
      <p:sp>
        <p:nvSpPr>
          <p:cNvPr id="406" name="Google Shape;406;p30"/>
          <p:cNvSpPr txBox="1">
            <a:spLocks noGrp="1"/>
          </p:cNvSpPr>
          <p:nvPr>
            <p:ph type="body" idx="1"/>
          </p:nvPr>
        </p:nvSpPr>
        <p:spPr>
          <a:xfrm>
            <a:off x="457200" y="1036320"/>
            <a:ext cx="8229600" cy="5364481"/>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Clr>
                <a:schemeClr val="dk1"/>
              </a:buClr>
              <a:buSzPts val="2600"/>
              <a:buNone/>
            </a:pPr>
            <a:endParaRPr sz="2600"/>
          </a:p>
          <a:p>
            <a:pPr marL="742950" lvl="1" indent="-298132" algn="l" rtl="0">
              <a:spcBef>
                <a:spcPts val="1681"/>
              </a:spcBef>
              <a:spcAft>
                <a:spcPts val="0"/>
              </a:spcAft>
              <a:buClr>
                <a:schemeClr val="dk1"/>
              </a:buClr>
              <a:buSzPts val="2600"/>
              <a:buChar char="–"/>
            </a:pPr>
            <a:r>
              <a:rPr lang="en-US" sz="2600"/>
              <a:t>NAIDC will pay for student rooms that fall within the allotment. Coaches will receive a NAIDC Student Room Allotments table for number of student rooms being paid for by NAIDC. </a:t>
            </a:r>
            <a:endParaRPr/>
          </a:p>
          <a:p>
            <a:pPr marL="742950" lvl="1" indent="-298132" algn="l" rtl="0">
              <a:spcBef>
                <a:spcPts val="1681"/>
              </a:spcBef>
              <a:spcAft>
                <a:spcPts val="0"/>
              </a:spcAft>
              <a:buClr>
                <a:schemeClr val="dk1"/>
              </a:buClr>
              <a:buSzPts val="2600"/>
              <a:buChar char="–"/>
            </a:pPr>
            <a:r>
              <a:rPr lang="en-US" sz="2600"/>
              <a:t>Coaches are responsible for their own room charges at the national contest. As such, a coach may wish to share a room with a coach from another school. To do so, we suggest one coach make the reservation and other indicate as such on their form. Coaches should not room with students.</a:t>
            </a:r>
            <a:endParaRPr/>
          </a:p>
          <a:p>
            <a:pPr marL="742950" lvl="1" indent="-298132" algn="l" rtl="0">
              <a:spcBef>
                <a:spcPts val="1681"/>
              </a:spcBef>
              <a:spcAft>
                <a:spcPts val="0"/>
              </a:spcAft>
              <a:buClr>
                <a:srgbClr val="000000"/>
              </a:buClr>
              <a:buSzPts val="2600"/>
              <a:buChar char="–"/>
            </a:pPr>
            <a:r>
              <a:rPr lang="en-US" sz="2600">
                <a:solidFill>
                  <a:srgbClr val="000000"/>
                </a:solidFill>
              </a:rPr>
              <a:t>Rate per room per night: $164 + tax</a:t>
            </a:r>
            <a:endParaRPr/>
          </a:p>
          <a:p>
            <a:pPr marL="742950" lvl="1" indent="-298132" algn="l" rtl="0">
              <a:spcBef>
                <a:spcPts val="1681"/>
              </a:spcBef>
              <a:spcAft>
                <a:spcPts val="0"/>
              </a:spcAft>
              <a:buClr>
                <a:schemeClr val="dk1"/>
              </a:buClr>
              <a:buSzPts val="2600"/>
              <a:buChar char="–"/>
            </a:pPr>
            <a:r>
              <a:rPr lang="en-US" sz="2600" b="1"/>
              <a:t>Reservation Cut-Off Date is Friday March 1, 2024</a:t>
            </a:r>
            <a:endParaRPr/>
          </a:p>
        </p:txBody>
      </p:sp>
      <p:pic>
        <p:nvPicPr>
          <p:cNvPr id="407" name="Google Shape;407;p30"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08" name="Google Shape;408;p30"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09" name="Google Shape;409;p30"/>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New for 2024</a:t>
            </a:r>
            <a:endParaRPr/>
          </a:p>
        </p:txBody>
      </p:sp>
      <p:sp>
        <p:nvSpPr>
          <p:cNvPr id="114" name="Google Shape;114;p3"/>
          <p:cNvSpPr txBox="1">
            <a:spLocks noGrp="1"/>
          </p:cNvSpPr>
          <p:nvPr>
            <p:ph type="body" idx="1"/>
          </p:nvPr>
        </p:nvSpPr>
        <p:spPr>
          <a:xfrm>
            <a:off x="313500" y="1028700"/>
            <a:ext cx="8517000" cy="5410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600"/>
              </a:spcBef>
              <a:spcAft>
                <a:spcPts val="0"/>
              </a:spcAft>
              <a:buNone/>
            </a:pPr>
            <a:r>
              <a:rPr lang="en-US" sz="3608" dirty="0"/>
              <a:t>Thursday:</a:t>
            </a:r>
            <a:endParaRPr sz="3608" dirty="0"/>
          </a:p>
          <a:p>
            <a:pPr marL="914400" lvl="1" indent="-381000" algn="l" rtl="0">
              <a:lnSpc>
                <a:spcPct val="110000"/>
              </a:lnSpc>
              <a:spcBef>
                <a:spcPts val="600"/>
              </a:spcBef>
              <a:spcAft>
                <a:spcPts val="0"/>
              </a:spcAft>
              <a:buSzPts val="2400"/>
              <a:buFont typeface="Calibri"/>
              <a:buChar char="○"/>
            </a:pPr>
            <a:r>
              <a:rPr lang="en-US" sz="2400" dirty="0">
                <a:latin typeface="Calibri" panose="020F0502020204030204" pitchFamily="34" charset="0"/>
                <a:ea typeface="Calibri" panose="020F0502020204030204" pitchFamily="34" charset="0"/>
                <a:cs typeface="Calibri" panose="020F0502020204030204" pitchFamily="34" charset="0"/>
              </a:rPr>
              <a:t>Events officially begin with dinner on Thursday evening. </a:t>
            </a:r>
            <a:endParaRPr sz="2400" dirty="0">
              <a:latin typeface="Calibri" panose="020F0502020204030204" pitchFamily="34" charset="0"/>
              <a:ea typeface="Calibri" panose="020F0502020204030204" pitchFamily="34" charset="0"/>
              <a:cs typeface="Calibri" panose="020F0502020204030204" pitchFamily="34" charset="0"/>
            </a:endParaRPr>
          </a:p>
          <a:p>
            <a:pPr marL="1371600" lvl="2" indent="-381000" algn="l" rtl="0">
              <a:lnSpc>
                <a:spcPct val="110000"/>
              </a:lnSpc>
              <a:spcBef>
                <a:spcPts val="600"/>
              </a:spcBef>
              <a:spcAft>
                <a:spcPts val="0"/>
              </a:spcAft>
              <a:buSzPts val="2400"/>
              <a:buFont typeface="Calibri"/>
              <a:buChar char="■"/>
            </a:pPr>
            <a:r>
              <a:rPr lang="en-US" dirty="0">
                <a:latin typeface="Calibri" panose="020F0502020204030204" pitchFamily="34" charset="0"/>
                <a:ea typeface="Calibri" panose="020F0502020204030204" pitchFamily="34" charset="0"/>
                <a:cs typeface="Calibri" panose="020F0502020204030204" pitchFamily="34" charset="0"/>
              </a:rPr>
              <a:t>Local committee has a list of suggested activities for any early arriving schools</a:t>
            </a:r>
            <a:endParaRPr dirty="0">
              <a:latin typeface="Calibri" panose="020F0502020204030204" pitchFamily="34" charset="0"/>
              <a:ea typeface="Calibri" panose="020F0502020204030204" pitchFamily="34" charset="0"/>
              <a:cs typeface="Calibri" panose="020F0502020204030204" pitchFamily="34" charset="0"/>
            </a:endParaRPr>
          </a:p>
          <a:p>
            <a:pPr marL="1828800" lvl="3" indent="-381000" algn="l" rtl="0">
              <a:lnSpc>
                <a:spcPct val="110000"/>
              </a:lnSpc>
              <a:spcBef>
                <a:spcPts val="600"/>
              </a:spcBef>
              <a:spcAft>
                <a:spcPts val="0"/>
              </a:spcAft>
              <a:buSzPts val="2400"/>
              <a:buFont typeface="Calibri"/>
              <a:buChar char="●"/>
            </a:pPr>
            <a:r>
              <a:rPr lang="en-US" sz="2400" dirty="0">
                <a:latin typeface="Calibri" panose="020F0502020204030204" pitchFamily="34" charset="0"/>
                <a:ea typeface="Calibri" panose="020F0502020204030204" pitchFamily="34" charset="0"/>
                <a:cs typeface="Calibri" panose="020F0502020204030204" pitchFamily="34" charset="0"/>
              </a:rPr>
              <a:t>Visit area farms</a:t>
            </a:r>
            <a:endParaRPr sz="2400" dirty="0">
              <a:latin typeface="Calibri" panose="020F0502020204030204" pitchFamily="34" charset="0"/>
              <a:ea typeface="Calibri" panose="020F0502020204030204" pitchFamily="34" charset="0"/>
              <a:cs typeface="Calibri" panose="020F0502020204030204" pitchFamily="34" charset="0"/>
            </a:endParaRPr>
          </a:p>
          <a:p>
            <a:pPr marL="2286000" lvl="4" indent="-381000" algn="l" rtl="0">
              <a:lnSpc>
                <a:spcPct val="110000"/>
              </a:lnSpc>
              <a:spcBef>
                <a:spcPts val="600"/>
              </a:spcBef>
              <a:spcAft>
                <a:spcPts val="0"/>
              </a:spcAft>
              <a:buSzPts val="2400"/>
              <a:buFont typeface="Calibri"/>
              <a:buChar char="○"/>
            </a:pPr>
            <a:r>
              <a:rPr lang="en-US" sz="2400" dirty="0">
                <a:latin typeface="Calibri" panose="020F0502020204030204" pitchFamily="34" charset="0"/>
                <a:ea typeface="Calibri" panose="020F0502020204030204" pitchFamily="34" charset="0"/>
                <a:cs typeface="Calibri" panose="020F0502020204030204" pitchFamily="34" charset="0"/>
              </a:rPr>
              <a:t>We will provide a list of participating dairies and schedule for those interested. </a:t>
            </a:r>
            <a:endParaRPr sz="2400" dirty="0">
              <a:solidFill>
                <a:srgbClr val="999999"/>
              </a:solidFill>
              <a:latin typeface="Calibri" panose="020F0502020204030204" pitchFamily="34" charset="0"/>
              <a:ea typeface="Calibri" panose="020F0502020204030204" pitchFamily="34" charset="0"/>
              <a:cs typeface="Calibri" panose="020F0502020204030204" pitchFamily="34" charset="0"/>
              <a:sym typeface="Trebuchet MS"/>
            </a:endParaRPr>
          </a:p>
          <a:p>
            <a:pPr marL="1828800" lvl="3" indent="-381000" algn="l" rtl="0">
              <a:lnSpc>
                <a:spcPct val="110000"/>
              </a:lnSpc>
              <a:spcBef>
                <a:spcPts val="600"/>
              </a:spcBef>
              <a:spcAft>
                <a:spcPts val="0"/>
              </a:spcAft>
              <a:buSzPts val="2400"/>
              <a:buChar char="●"/>
            </a:pPr>
            <a:r>
              <a:rPr lang="en-US" sz="2400" dirty="0">
                <a:latin typeface="Calibri" panose="020F0502020204030204" pitchFamily="34" charset="0"/>
                <a:ea typeface="Calibri" panose="020F0502020204030204" pitchFamily="34" charset="0"/>
                <a:cs typeface="Calibri" panose="020F0502020204030204" pitchFamily="34" charset="0"/>
              </a:rPr>
              <a:t>California State Holstein Show and Spring Jersey Show is April 4-5 in nearby Tulare</a:t>
            </a:r>
            <a:endParaRPr sz="2400" dirty="0">
              <a:latin typeface="Calibri" panose="020F0502020204030204" pitchFamily="34" charset="0"/>
              <a:ea typeface="Calibri" panose="020F0502020204030204" pitchFamily="34" charset="0"/>
              <a:cs typeface="Calibri" panose="020F0502020204030204" pitchFamily="34" charset="0"/>
            </a:endParaRPr>
          </a:p>
          <a:p>
            <a:pPr marL="2286000" lvl="4" indent="-381000" algn="l" rtl="0">
              <a:lnSpc>
                <a:spcPct val="110000"/>
              </a:lnSpc>
              <a:spcBef>
                <a:spcPts val="600"/>
              </a:spcBef>
              <a:spcAft>
                <a:spcPts val="0"/>
              </a:spcAft>
              <a:buSzPts val="2400"/>
              <a:buChar char="○"/>
            </a:pPr>
            <a:r>
              <a:rPr lang="en-US" sz="2400" dirty="0">
                <a:latin typeface="Calibri" panose="020F0502020204030204" pitchFamily="34" charset="0"/>
                <a:ea typeface="Calibri" panose="020F0502020204030204" pitchFamily="34" charset="0"/>
                <a:cs typeface="Calibri" panose="020F0502020204030204" pitchFamily="34" charset="0"/>
              </a:rPr>
              <a:t>Heifers show on Thursday</a:t>
            </a:r>
            <a:endParaRPr sz="2400" dirty="0">
              <a:latin typeface="Calibri" panose="020F0502020204030204" pitchFamily="34" charset="0"/>
              <a:ea typeface="Calibri" panose="020F0502020204030204" pitchFamily="34" charset="0"/>
              <a:cs typeface="Calibri" panose="020F0502020204030204" pitchFamily="34" charset="0"/>
            </a:endParaRPr>
          </a:p>
          <a:p>
            <a:pPr marL="1371600" lvl="2" indent="-381000" algn="l" rtl="0">
              <a:lnSpc>
                <a:spcPct val="110000"/>
              </a:lnSpc>
              <a:spcBef>
                <a:spcPts val="600"/>
              </a:spcBef>
              <a:spcAft>
                <a:spcPts val="0"/>
              </a:spcAft>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NAIDC will pay for rooms Thursday-Saturday nights and meals beginning with Thursday evening - Saturday awards dinner. Wednesday night hotels and breakfast/lunch on Thursday are the responsibility of the university. </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5" name="Google Shape;115;p3"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16" name="Google Shape;116;p3"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17" name="Google Shape;117;p3"/>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p:nvPr/>
        </p:nvSpPr>
        <p:spPr>
          <a:xfrm>
            <a:off x="0" y="0"/>
            <a:ext cx="9144000" cy="1295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31"/>
          <p:cNvSpPr txBox="1">
            <a:spLocks noGrp="1"/>
          </p:cNvSpPr>
          <p:nvPr>
            <p:ph type="title"/>
          </p:nvPr>
        </p:nvSpPr>
        <p:spPr>
          <a:xfrm>
            <a:off x="457200" y="0"/>
            <a:ext cx="8229600" cy="1295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Housing, Meals and </a:t>
            </a:r>
            <a:br>
              <a:rPr lang="en-US" b="1"/>
            </a:br>
            <a:r>
              <a:rPr lang="en-US" b="1"/>
              <a:t>Transportation</a:t>
            </a:r>
            <a:endParaRPr/>
          </a:p>
        </p:txBody>
      </p:sp>
      <p:sp>
        <p:nvSpPr>
          <p:cNvPr id="417" name="Google Shape;417;p31"/>
          <p:cNvSpPr txBox="1">
            <a:spLocks noGrp="1"/>
          </p:cNvSpPr>
          <p:nvPr>
            <p:ph type="body" idx="1"/>
          </p:nvPr>
        </p:nvSpPr>
        <p:spPr>
          <a:xfrm>
            <a:off x="457200" y="1036320"/>
            <a:ext cx="8229600" cy="5364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Most meals (dinner Thursday; breakfast and lunch Friday; and breakfast, lunch and dinner Saturday) will be at the convention center. Friday dinner will be offsite.</a:t>
            </a:r>
            <a:endParaRPr sz="2800"/>
          </a:p>
          <a:p>
            <a:pPr marL="342900" lvl="0" indent="-342900" algn="l" rtl="0">
              <a:spcBef>
                <a:spcPts val="560"/>
              </a:spcBef>
              <a:spcAft>
                <a:spcPts val="0"/>
              </a:spcAft>
              <a:buClr>
                <a:schemeClr val="dk1"/>
              </a:buClr>
              <a:buSzPts val="2800"/>
              <a:buChar char="•"/>
            </a:pPr>
            <a:r>
              <a:rPr lang="en-US" sz="2800"/>
              <a:t>Schools are responsible for their own transportation arrangements for Thursday activities prior to the start of the contest. Schools are also asked to provide transportation to Friday night’s dinner in nearby Tulare. </a:t>
            </a:r>
            <a:endParaRPr sz="2800"/>
          </a:p>
        </p:txBody>
      </p:sp>
      <p:pic>
        <p:nvPicPr>
          <p:cNvPr id="418" name="Google Shape;418;p31"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19" name="Google Shape;419;p31"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20" name="Google Shape;420;p31"/>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2"/>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3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Suggested Dress</a:t>
            </a:r>
            <a:endParaRPr/>
          </a:p>
        </p:txBody>
      </p:sp>
      <p:sp>
        <p:nvSpPr>
          <p:cNvPr id="427" name="Google Shape;427;p32"/>
          <p:cNvSpPr txBox="1">
            <a:spLocks noGrp="1"/>
          </p:cNvSpPr>
          <p:nvPr>
            <p:ph type="body" idx="1"/>
          </p:nvPr>
        </p:nvSpPr>
        <p:spPr>
          <a:xfrm>
            <a:off x="381000" y="1371600"/>
            <a:ext cx="8305800" cy="5211763"/>
          </a:xfrm>
          <a:prstGeom prst="rect">
            <a:avLst/>
          </a:prstGeom>
          <a:noFill/>
          <a:ln>
            <a:noFill/>
          </a:ln>
        </p:spPr>
        <p:txBody>
          <a:bodyPr spcFirstLastPara="1" wrap="square" lIns="91425" tIns="45700" rIns="91425" bIns="45700" anchor="t" anchorCtr="0">
            <a:normAutofit lnSpcReduction="20000"/>
          </a:bodyPr>
          <a:lstStyle/>
          <a:p>
            <a:pPr marL="742950" lvl="1" indent="-285750" algn="l" rtl="0">
              <a:spcBef>
                <a:spcPts val="0"/>
              </a:spcBef>
              <a:spcAft>
                <a:spcPts val="0"/>
              </a:spcAft>
              <a:buClr>
                <a:schemeClr val="dk1"/>
              </a:buClr>
              <a:buSzPts val="2800"/>
              <a:buChar char="–"/>
            </a:pPr>
            <a:r>
              <a:rPr lang="en-US"/>
              <a:t>Thursday evening - Business casual for dinner and data release</a:t>
            </a:r>
            <a:endParaRPr/>
          </a:p>
          <a:p>
            <a:pPr marL="742950" lvl="1" indent="-285750" algn="l" rtl="0">
              <a:spcBef>
                <a:spcPts val="0"/>
              </a:spcBef>
              <a:spcAft>
                <a:spcPts val="0"/>
              </a:spcAft>
              <a:buClr>
                <a:schemeClr val="dk1"/>
              </a:buClr>
              <a:buSzPts val="2800"/>
              <a:buChar char="–"/>
            </a:pPr>
            <a:r>
              <a:rPr lang="en-US"/>
              <a:t>Friday morning - Dress in layers for farm tours</a:t>
            </a:r>
            <a:endParaRPr/>
          </a:p>
          <a:p>
            <a:pPr marL="742950" lvl="1" indent="-285750" algn="l" rtl="0">
              <a:spcBef>
                <a:spcPts val="560"/>
              </a:spcBef>
              <a:spcAft>
                <a:spcPts val="0"/>
              </a:spcAft>
              <a:buClr>
                <a:schemeClr val="dk1"/>
              </a:buClr>
              <a:buSzPts val="2800"/>
              <a:buChar char="–"/>
            </a:pPr>
            <a:r>
              <a:rPr lang="en-US"/>
              <a:t>Friday Evening - Business casual for dinner with sponsors and fun event (blue jeans are acceptable, but no holes)</a:t>
            </a:r>
            <a:endParaRPr/>
          </a:p>
          <a:p>
            <a:pPr marL="742950" lvl="1" indent="-285750" algn="l" rtl="0">
              <a:spcBef>
                <a:spcPts val="560"/>
              </a:spcBef>
              <a:spcAft>
                <a:spcPts val="0"/>
              </a:spcAft>
              <a:buClr>
                <a:schemeClr val="dk1"/>
              </a:buClr>
              <a:buSzPts val="2800"/>
              <a:buChar char="–"/>
            </a:pPr>
            <a:r>
              <a:rPr lang="en-US"/>
              <a:t>Saturday - Professional business for presentation and for the banquet</a:t>
            </a:r>
            <a:endParaRPr/>
          </a:p>
          <a:p>
            <a:pPr marL="742950" lvl="1" indent="-285750" algn="l" rtl="0">
              <a:spcBef>
                <a:spcPts val="560"/>
              </a:spcBef>
              <a:spcAft>
                <a:spcPts val="0"/>
              </a:spcAft>
              <a:buClr>
                <a:schemeClr val="dk1"/>
              </a:buClr>
              <a:buSzPts val="2800"/>
              <a:buChar char="–"/>
            </a:pPr>
            <a:r>
              <a:rPr lang="en-US"/>
              <a:t>Dairy Challenge will supply safety vests and plastic boots for the Friday farm visits. Clean personal boots can also be worn to the farm. </a:t>
            </a:r>
            <a:endParaRPr/>
          </a:p>
          <a:p>
            <a:pPr marL="742950" lvl="1" indent="-222250" algn="l" rtl="0">
              <a:spcBef>
                <a:spcPts val="560"/>
              </a:spcBef>
              <a:spcAft>
                <a:spcPts val="0"/>
              </a:spcAft>
              <a:buClr>
                <a:srgbClr val="FF0000"/>
              </a:buClr>
              <a:buSzPts val="1800"/>
              <a:buChar char="–"/>
            </a:pPr>
            <a:r>
              <a:rPr lang="en-US">
                <a:solidFill>
                  <a:srgbClr val="FF0000"/>
                </a:solidFill>
              </a:rPr>
              <a:t>Schools doing optional Thursday farm visits should plan to supply their own plastic boots for biosecurity purposes.</a:t>
            </a:r>
            <a:endParaRPr>
              <a:solidFill>
                <a:srgbClr val="FF0000"/>
              </a:solidFill>
            </a:endParaRPr>
          </a:p>
        </p:txBody>
      </p:sp>
      <p:pic>
        <p:nvPicPr>
          <p:cNvPr id="428" name="Google Shape;428;p32"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29" name="Google Shape;429;p32"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30" name="Google Shape;430;p32"/>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34"/>
        <p:cNvGrpSpPr/>
        <p:nvPr/>
      </p:nvGrpSpPr>
      <p:grpSpPr>
        <a:xfrm>
          <a:off x="0" y="0"/>
          <a:ext cx="0" cy="0"/>
          <a:chOff x="0" y="0"/>
          <a:chExt cx="0" cy="0"/>
        </a:xfrm>
      </p:grpSpPr>
      <p:sp>
        <p:nvSpPr>
          <p:cNvPr id="435" name="Google Shape;435;p33"/>
          <p:cNvSpPr/>
          <p:nvPr/>
        </p:nvSpPr>
        <p:spPr>
          <a:xfrm>
            <a:off x="0" y="0"/>
            <a:ext cx="9144000" cy="568817"/>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33"/>
          <p:cNvSpPr txBox="1">
            <a:spLocks noGrp="1"/>
          </p:cNvSpPr>
          <p:nvPr>
            <p:ph type="title"/>
          </p:nvPr>
        </p:nvSpPr>
        <p:spPr>
          <a:xfrm>
            <a:off x="533400" y="5255"/>
            <a:ext cx="8229600" cy="56356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3600" b="1"/>
              <a:t>Dress Code Guidelines</a:t>
            </a:r>
            <a:endParaRPr/>
          </a:p>
        </p:txBody>
      </p:sp>
      <p:sp>
        <p:nvSpPr>
          <p:cNvPr id="437" name="Google Shape;437;p33"/>
          <p:cNvSpPr txBox="1">
            <a:spLocks noGrp="1"/>
          </p:cNvSpPr>
          <p:nvPr>
            <p:ph type="body" idx="2"/>
          </p:nvPr>
        </p:nvSpPr>
        <p:spPr>
          <a:xfrm>
            <a:off x="228600" y="609600"/>
            <a:ext cx="8839200" cy="2438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1"/>
              </a:buClr>
              <a:buSzPct val="100000"/>
              <a:buNone/>
            </a:pPr>
            <a:r>
              <a:rPr lang="en-US" u="sng"/>
              <a:t>Professional Attire</a:t>
            </a:r>
            <a:r>
              <a:rPr lang="en-US"/>
              <a:t>	</a:t>
            </a:r>
            <a:endParaRPr/>
          </a:p>
          <a:p>
            <a:pPr marL="342900" lvl="0" indent="-342900" algn="l" rtl="0">
              <a:spcBef>
                <a:spcPts val="350"/>
              </a:spcBef>
              <a:spcAft>
                <a:spcPts val="0"/>
              </a:spcAft>
              <a:buClr>
                <a:schemeClr val="dk1"/>
              </a:buClr>
              <a:buSzPct val="100000"/>
              <a:buFont typeface="Noto Sans Symbols"/>
              <a:buChar char="✔"/>
            </a:pPr>
            <a:r>
              <a:rPr lang="en-US"/>
              <a:t>Business suit in a conservative color (navy, gray, or black are preferred); women may wear suits with either a skirt or pants</a:t>
            </a:r>
            <a:endParaRPr/>
          </a:p>
          <a:p>
            <a:pPr marL="342900" lvl="0" indent="-342900" algn="l" rtl="0">
              <a:spcBef>
                <a:spcPts val="350"/>
              </a:spcBef>
              <a:spcAft>
                <a:spcPts val="0"/>
              </a:spcAft>
              <a:buClr>
                <a:schemeClr val="dk1"/>
              </a:buClr>
              <a:buSzPct val="100000"/>
              <a:buFont typeface="Noto Sans Symbols"/>
              <a:buChar char="✔"/>
            </a:pPr>
            <a:r>
              <a:rPr lang="en-US"/>
              <a:t>For men: dress shirt and tie</a:t>
            </a:r>
            <a:endParaRPr/>
          </a:p>
          <a:p>
            <a:pPr marL="342900" lvl="0" indent="-342900" algn="l" rtl="0">
              <a:spcBef>
                <a:spcPts val="350"/>
              </a:spcBef>
              <a:spcAft>
                <a:spcPts val="0"/>
              </a:spcAft>
              <a:buClr>
                <a:schemeClr val="dk1"/>
              </a:buClr>
              <a:buSzPct val="100000"/>
              <a:buFont typeface="Noto Sans Symbols"/>
              <a:buChar char="✔"/>
            </a:pPr>
            <a:r>
              <a:rPr lang="en-US"/>
              <a:t>For women: blouse that complements the suit; neckline no lower than collarbone; skirt hem should be no more than two inches above the knee</a:t>
            </a:r>
            <a:endParaRPr/>
          </a:p>
          <a:p>
            <a:pPr marL="342900" lvl="0" indent="-342900" algn="l" rtl="0">
              <a:spcBef>
                <a:spcPts val="350"/>
              </a:spcBef>
              <a:spcAft>
                <a:spcPts val="0"/>
              </a:spcAft>
              <a:buClr>
                <a:schemeClr val="dk1"/>
              </a:buClr>
              <a:buSzPct val="100000"/>
              <a:buFont typeface="Noto Sans Symbols"/>
              <a:buChar char="✔"/>
            </a:pPr>
            <a:r>
              <a:rPr lang="en-US"/>
              <a:t>Clothes clean and pressed</a:t>
            </a:r>
            <a:endParaRPr/>
          </a:p>
          <a:p>
            <a:pPr marL="342900" lvl="0" indent="-342900" algn="l" rtl="0">
              <a:spcBef>
                <a:spcPts val="350"/>
              </a:spcBef>
              <a:spcAft>
                <a:spcPts val="0"/>
              </a:spcAft>
              <a:buClr>
                <a:schemeClr val="dk1"/>
              </a:buClr>
              <a:buSzPct val="100000"/>
              <a:buFont typeface="Noto Sans Symbols"/>
              <a:buChar char="✔"/>
            </a:pPr>
            <a:r>
              <a:rPr lang="en-US"/>
              <a:t>Shoes: for men—wing tips or loafers with dark socks; for women—low/medium heels or flats with neutral hose. </a:t>
            </a:r>
            <a:endParaRPr/>
          </a:p>
          <a:p>
            <a:pPr marL="342900" lvl="0" indent="-231775" algn="l" rtl="0">
              <a:spcBef>
                <a:spcPts val="350"/>
              </a:spcBef>
              <a:spcAft>
                <a:spcPts val="0"/>
              </a:spcAft>
              <a:buClr>
                <a:schemeClr val="dk1"/>
              </a:buClr>
              <a:buSzPct val="100000"/>
              <a:buNone/>
            </a:pPr>
            <a:endParaRPr/>
          </a:p>
        </p:txBody>
      </p:sp>
      <p:sp>
        <p:nvSpPr>
          <p:cNvPr id="438" name="Google Shape;438;p33"/>
          <p:cNvSpPr txBox="1"/>
          <p:nvPr/>
        </p:nvSpPr>
        <p:spPr>
          <a:xfrm>
            <a:off x="228600" y="2971800"/>
            <a:ext cx="876300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Not-so-Professional Attire</a:t>
            </a:r>
            <a:r>
              <a:rPr lang="en-US" sz="1800">
                <a:solidFill>
                  <a:schemeClr val="dk1"/>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Khakis, jeans, or sweats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Shirt tail not tucked in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Stains or wrinkles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Shoes run down at the heels, scuffed, or not polished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White socks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Colored hose or hose with runs or snags in them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Low necklines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Hemlines on skirts more than two inches above the knee; pants above the ankle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Too tight or too loose clothing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Revealing or provocative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Necktie not properly tied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33"/>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33"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41" name="Google Shape;441;p33"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45"/>
        <p:cNvGrpSpPr/>
        <p:nvPr/>
      </p:nvGrpSpPr>
      <p:grpSpPr>
        <a:xfrm>
          <a:off x="0" y="0"/>
          <a:ext cx="0" cy="0"/>
          <a:chOff x="0" y="0"/>
          <a:chExt cx="0" cy="0"/>
        </a:xfrm>
      </p:grpSpPr>
      <p:sp>
        <p:nvSpPr>
          <p:cNvPr id="446" name="Google Shape;446;p34"/>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34"/>
          <p:cNvSpPr txBox="1">
            <a:spLocks noGrp="1"/>
          </p:cNvSpPr>
          <p:nvPr>
            <p:ph type="title"/>
          </p:nvPr>
        </p:nvSpPr>
        <p:spPr>
          <a:xfrm>
            <a:off x="457200" y="36786"/>
            <a:ext cx="8229600" cy="87761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en-US" sz="3200" b="1"/>
              <a:t>Dress Code Guidelines</a:t>
            </a:r>
            <a:endParaRPr/>
          </a:p>
        </p:txBody>
      </p:sp>
      <p:sp>
        <p:nvSpPr>
          <p:cNvPr id="448" name="Google Shape;448;p34"/>
          <p:cNvSpPr txBox="1">
            <a:spLocks noGrp="1"/>
          </p:cNvSpPr>
          <p:nvPr>
            <p:ph type="body" idx="1"/>
          </p:nvPr>
        </p:nvSpPr>
        <p:spPr>
          <a:xfrm>
            <a:off x="304800" y="914400"/>
            <a:ext cx="8534400" cy="5791200"/>
          </a:xfrm>
          <a:prstGeom prst="rect">
            <a:avLst/>
          </a:prstGeom>
          <a:noFill/>
          <a:ln>
            <a:noFill/>
          </a:ln>
        </p:spPr>
        <p:txBody>
          <a:bodyPr spcFirstLastPara="1" wrap="square" lIns="91425" tIns="45700" rIns="91425" bIns="45700" anchor="t" anchorCtr="0">
            <a:normAutofit fontScale="40000" lnSpcReduction="20000"/>
          </a:bodyPr>
          <a:lstStyle/>
          <a:p>
            <a:pPr marL="342900" lvl="0" indent="-233680" algn="l" rtl="0">
              <a:spcBef>
                <a:spcPts val="0"/>
              </a:spcBef>
              <a:spcAft>
                <a:spcPts val="0"/>
              </a:spcAft>
              <a:buClr>
                <a:schemeClr val="dk1"/>
              </a:buClr>
              <a:buSzPct val="100000"/>
              <a:buNone/>
            </a:pPr>
            <a:endParaRPr sz="4300"/>
          </a:p>
          <a:p>
            <a:pPr marL="0" lvl="0" indent="0" algn="l" rtl="0">
              <a:spcBef>
                <a:spcPts val="344"/>
              </a:spcBef>
              <a:spcAft>
                <a:spcPts val="0"/>
              </a:spcAft>
              <a:buClr>
                <a:schemeClr val="dk1"/>
              </a:buClr>
              <a:buSzPct val="100000"/>
              <a:buNone/>
            </a:pPr>
            <a:r>
              <a:rPr lang="en-US" sz="4300" b="1" u="sng"/>
              <a:t>Professional -Hair</a:t>
            </a:r>
            <a:r>
              <a:rPr lang="en-US" sz="4300"/>
              <a:t>	</a:t>
            </a:r>
            <a:endParaRPr/>
          </a:p>
          <a:p>
            <a:pPr marL="342900" lvl="0" indent="-342900" algn="l" rtl="0">
              <a:spcBef>
                <a:spcPts val="344"/>
              </a:spcBef>
              <a:spcAft>
                <a:spcPts val="0"/>
              </a:spcAft>
              <a:buClr>
                <a:schemeClr val="dk1"/>
              </a:buClr>
              <a:buSzPct val="100000"/>
              <a:buFont typeface="Noto Sans Symbols"/>
              <a:buChar char="✔"/>
            </a:pPr>
            <a:r>
              <a:rPr lang="en-US" sz="4300"/>
              <a:t>Clean and styled</a:t>
            </a:r>
            <a:endParaRPr/>
          </a:p>
          <a:p>
            <a:pPr marL="342900" lvl="0" indent="-342900" algn="l" rtl="0">
              <a:spcBef>
                <a:spcPts val="344"/>
              </a:spcBef>
              <a:spcAft>
                <a:spcPts val="0"/>
              </a:spcAft>
              <a:buClr>
                <a:schemeClr val="dk1"/>
              </a:buClr>
              <a:buSzPct val="100000"/>
              <a:buFont typeface="Noto Sans Symbols"/>
              <a:buChar char="✔"/>
            </a:pPr>
            <a:r>
              <a:rPr lang="en-US" sz="4300"/>
              <a:t>Off your face</a:t>
            </a:r>
            <a:endParaRPr/>
          </a:p>
          <a:p>
            <a:pPr marL="342900" lvl="0" indent="-342900" algn="l" rtl="0">
              <a:spcBef>
                <a:spcPts val="344"/>
              </a:spcBef>
              <a:spcAft>
                <a:spcPts val="0"/>
              </a:spcAft>
              <a:buClr>
                <a:schemeClr val="dk1"/>
              </a:buClr>
              <a:buSzPct val="100000"/>
              <a:buFont typeface="Noto Sans Symbols"/>
              <a:buChar char="✔"/>
            </a:pPr>
            <a:r>
              <a:rPr lang="en-US" sz="4300"/>
              <a:t>For men – short hair is preferable; facial hair should be groomed</a:t>
            </a:r>
            <a:endParaRPr/>
          </a:p>
          <a:p>
            <a:pPr marL="0" lvl="0" indent="0" algn="l" rtl="0">
              <a:spcBef>
                <a:spcPts val="344"/>
              </a:spcBef>
              <a:spcAft>
                <a:spcPts val="0"/>
              </a:spcAft>
              <a:buClr>
                <a:schemeClr val="dk1"/>
              </a:buClr>
              <a:buSzPct val="100000"/>
              <a:buNone/>
            </a:pPr>
            <a:r>
              <a:rPr lang="en-US" sz="4300" b="1" u="sng"/>
              <a:t>Not-so-Professional -Hair</a:t>
            </a:r>
            <a:endParaRPr/>
          </a:p>
          <a:p>
            <a:pPr marL="342900" lvl="0" indent="-342900" algn="l" rtl="0">
              <a:spcBef>
                <a:spcPts val="344"/>
              </a:spcBef>
              <a:spcAft>
                <a:spcPts val="0"/>
              </a:spcAft>
              <a:buClr>
                <a:schemeClr val="dk1"/>
              </a:buClr>
              <a:buSzPct val="100000"/>
              <a:buChar char="•"/>
            </a:pPr>
            <a:r>
              <a:rPr lang="en-US" sz="4300"/>
              <a:t>Dirty or unkempt</a:t>
            </a:r>
            <a:endParaRPr/>
          </a:p>
          <a:p>
            <a:pPr marL="342900" lvl="0" indent="-342900" algn="l" rtl="0">
              <a:spcBef>
                <a:spcPts val="344"/>
              </a:spcBef>
              <a:spcAft>
                <a:spcPts val="0"/>
              </a:spcAft>
              <a:buClr>
                <a:schemeClr val="dk1"/>
              </a:buClr>
              <a:buSzPct val="100000"/>
              <a:buChar char="•"/>
            </a:pPr>
            <a:r>
              <a:rPr lang="en-US" sz="4300"/>
              <a:t>Excessively long bangs</a:t>
            </a:r>
            <a:endParaRPr/>
          </a:p>
          <a:p>
            <a:pPr marL="342900" lvl="0" indent="-342900" algn="l" rtl="0">
              <a:spcBef>
                <a:spcPts val="344"/>
              </a:spcBef>
              <a:spcAft>
                <a:spcPts val="0"/>
              </a:spcAft>
              <a:buClr>
                <a:schemeClr val="dk1"/>
              </a:buClr>
              <a:buSzPct val="100000"/>
              <a:buChar char="•"/>
            </a:pPr>
            <a:r>
              <a:rPr lang="en-US" sz="4300"/>
              <a:t>Playing with your hair</a:t>
            </a:r>
            <a:endParaRPr/>
          </a:p>
          <a:p>
            <a:pPr marL="0" lvl="0" indent="0" algn="l" rtl="0">
              <a:spcBef>
                <a:spcPts val="344"/>
              </a:spcBef>
              <a:spcAft>
                <a:spcPts val="0"/>
              </a:spcAft>
              <a:buClr>
                <a:schemeClr val="dk1"/>
              </a:buClr>
              <a:buSzPct val="100000"/>
              <a:buNone/>
            </a:pPr>
            <a:r>
              <a:rPr lang="en-US" sz="4300" b="1" u="sng"/>
              <a:t>Accessories-Professional</a:t>
            </a:r>
            <a:r>
              <a:rPr lang="en-US" sz="4300"/>
              <a:t>	</a:t>
            </a:r>
            <a:endParaRPr/>
          </a:p>
          <a:p>
            <a:pPr marL="342900" lvl="0" indent="-342900" algn="l" rtl="0">
              <a:spcBef>
                <a:spcPts val="344"/>
              </a:spcBef>
              <a:spcAft>
                <a:spcPts val="0"/>
              </a:spcAft>
              <a:buClr>
                <a:schemeClr val="dk1"/>
              </a:buClr>
              <a:buSzPct val="100000"/>
              <a:buFont typeface="Noto Sans Symbols"/>
              <a:buChar char="✔"/>
            </a:pPr>
            <a:r>
              <a:rPr lang="en-US" sz="4300"/>
              <a:t> Minimal jewelry: small earrings (one pair only), necklaces, pins, etc. (wedding/engagement rings are acceptable)</a:t>
            </a:r>
            <a:endParaRPr/>
          </a:p>
          <a:p>
            <a:pPr marL="342900" lvl="0" indent="-342900" algn="l" rtl="0">
              <a:spcBef>
                <a:spcPts val="344"/>
              </a:spcBef>
              <a:spcAft>
                <a:spcPts val="0"/>
              </a:spcAft>
              <a:buClr>
                <a:schemeClr val="dk1"/>
              </a:buClr>
              <a:buSzPct val="100000"/>
              <a:buFont typeface="Noto Sans Symbols"/>
              <a:buChar char="✔"/>
            </a:pPr>
            <a:r>
              <a:rPr lang="en-US" sz="4300"/>
              <a:t>Good-quality briefcase or portfolio to hold papers</a:t>
            </a:r>
            <a:endParaRPr/>
          </a:p>
          <a:p>
            <a:pPr marL="342900" lvl="0" indent="-342900" algn="l" rtl="0">
              <a:spcBef>
                <a:spcPts val="344"/>
              </a:spcBef>
              <a:spcAft>
                <a:spcPts val="0"/>
              </a:spcAft>
              <a:buClr>
                <a:schemeClr val="dk1"/>
              </a:buClr>
              <a:buSzPct val="100000"/>
              <a:buFont typeface="Noto Sans Symbols"/>
              <a:buChar char="✔"/>
            </a:pPr>
            <a:r>
              <a:rPr lang="en-US" sz="4300"/>
              <a:t>Cell phone is turned off</a:t>
            </a:r>
            <a:endParaRPr/>
          </a:p>
          <a:p>
            <a:pPr marL="0" lvl="0" indent="0" algn="l" rtl="0">
              <a:spcBef>
                <a:spcPts val="344"/>
              </a:spcBef>
              <a:spcAft>
                <a:spcPts val="0"/>
              </a:spcAft>
              <a:buClr>
                <a:schemeClr val="dk1"/>
              </a:buClr>
              <a:buSzPct val="100000"/>
              <a:buNone/>
            </a:pPr>
            <a:r>
              <a:rPr lang="en-US" sz="4300" b="1" u="sng"/>
              <a:t>Accessories-Not-so-Professiona</a:t>
            </a:r>
            <a:r>
              <a:rPr lang="en-US" sz="4300"/>
              <a:t>l</a:t>
            </a:r>
            <a:endParaRPr/>
          </a:p>
          <a:p>
            <a:pPr marL="342900" lvl="0" indent="-342900" algn="l" rtl="0">
              <a:spcBef>
                <a:spcPts val="344"/>
              </a:spcBef>
              <a:spcAft>
                <a:spcPts val="0"/>
              </a:spcAft>
              <a:buClr>
                <a:schemeClr val="dk1"/>
              </a:buClr>
              <a:buSzPct val="100000"/>
              <a:buChar char="•"/>
            </a:pPr>
            <a:r>
              <a:rPr lang="en-US" sz="4300"/>
              <a:t>Visible tattoos or piercings</a:t>
            </a:r>
            <a:endParaRPr/>
          </a:p>
          <a:p>
            <a:pPr marL="342900" lvl="0" indent="-342900" algn="l" rtl="0">
              <a:spcBef>
                <a:spcPts val="344"/>
              </a:spcBef>
              <a:spcAft>
                <a:spcPts val="0"/>
              </a:spcAft>
              <a:buClr>
                <a:schemeClr val="dk1"/>
              </a:buClr>
              <a:buSzPct val="100000"/>
              <a:buChar char="•"/>
            </a:pPr>
            <a:r>
              <a:rPr lang="en-US" sz="4300"/>
              <a:t>Excessive or large jewelry</a:t>
            </a:r>
            <a:endParaRPr/>
          </a:p>
          <a:p>
            <a:pPr marL="342900" lvl="0" indent="-342900" algn="l" rtl="0">
              <a:spcBef>
                <a:spcPts val="344"/>
              </a:spcBef>
              <a:spcAft>
                <a:spcPts val="0"/>
              </a:spcAft>
              <a:buClr>
                <a:schemeClr val="dk1"/>
              </a:buClr>
              <a:buSzPct val="100000"/>
              <a:buChar char="•"/>
            </a:pPr>
            <a:r>
              <a:rPr lang="en-US" sz="4300"/>
              <a:t>Disorganized materials</a:t>
            </a:r>
            <a:endParaRPr/>
          </a:p>
          <a:p>
            <a:pPr marL="342900" lvl="0" indent="-342900" algn="l" rtl="0">
              <a:spcBef>
                <a:spcPts val="344"/>
              </a:spcBef>
              <a:spcAft>
                <a:spcPts val="0"/>
              </a:spcAft>
              <a:buClr>
                <a:schemeClr val="dk1"/>
              </a:buClr>
              <a:buSzPct val="100000"/>
              <a:buChar char="•"/>
            </a:pPr>
            <a:r>
              <a:rPr lang="en-US" sz="4300"/>
              <a:t>Cell phone rings during interview</a:t>
            </a:r>
            <a:endParaRPr/>
          </a:p>
          <a:p>
            <a:pPr marL="342900" lvl="0" indent="-342900" algn="l" rtl="0">
              <a:spcBef>
                <a:spcPts val="344"/>
              </a:spcBef>
              <a:spcAft>
                <a:spcPts val="0"/>
              </a:spcAft>
              <a:buClr>
                <a:schemeClr val="dk1"/>
              </a:buClr>
              <a:buSzPct val="100000"/>
              <a:buChar char="•"/>
            </a:pPr>
            <a:r>
              <a:rPr lang="en-US" sz="4300"/>
              <a:t>Heavy or excessive scents</a:t>
            </a:r>
            <a:endParaRPr/>
          </a:p>
          <a:p>
            <a:pPr marL="342900" lvl="0" indent="-271780" algn="l" rtl="0">
              <a:spcBef>
                <a:spcPts val="224"/>
              </a:spcBef>
              <a:spcAft>
                <a:spcPts val="0"/>
              </a:spcAft>
              <a:buClr>
                <a:schemeClr val="dk1"/>
              </a:buClr>
              <a:buSzPct val="100000"/>
              <a:buNone/>
            </a:pPr>
            <a:endParaRPr/>
          </a:p>
        </p:txBody>
      </p:sp>
      <p:pic>
        <p:nvPicPr>
          <p:cNvPr id="449" name="Google Shape;449;p34"/>
          <p:cNvPicPr preferRelativeResize="0"/>
          <p:nvPr/>
        </p:nvPicPr>
        <p:blipFill rotWithShape="1">
          <a:blip r:embed="rId3">
            <a:alphaModFix/>
          </a:blip>
          <a:srcRect/>
          <a:stretch/>
        </p:blipFill>
        <p:spPr>
          <a:xfrm>
            <a:off x="6172201" y="3802224"/>
            <a:ext cx="1905000" cy="2675467"/>
          </a:xfrm>
          <a:prstGeom prst="rect">
            <a:avLst/>
          </a:prstGeom>
          <a:noFill/>
          <a:ln>
            <a:noFill/>
          </a:ln>
        </p:spPr>
      </p:pic>
      <p:sp>
        <p:nvSpPr>
          <p:cNvPr id="450" name="Google Shape;450;p34"/>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1" name="Google Shape;451;p34"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452" name="Google Shape;452;p34"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5"/>
          <p:cNvSpPr/>
          <p:nvPr/>
        </p:nvSpPr>
        <p:spPr>
          <a:xfrm>
            <a:off x="0" y="0"/>
            <a:ext cx="9144000" cy="13716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35"/>
          <p:cNvSpPr txBox="1">
            <a:spLocks noGrp="1"/>
          </p:cNvSpPr>
          <p:nvPr>
            <p:ph type="title"/>
          </p:nvPr>
        </p:nvSpPr>
        <p:spPr>
          <a:xfrm>
            <a:off x="457200" y="0"/>
            <a:ext cx="8229600" cy="12953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b="1"/>
              <a:t>Social Media Corps</a:t>
            </a:r>
            <a:br>
              <a:rPr lang="en-US" b="1"/>
            </a:br>
            <a:r>
              <a:rPr lang="en-US" b="1"/>
              <a:t> Opportunity</a:t>
            </a:r>
            <a:endParaRPr/>
          </a:p>
        </p:txBody>
      </p:sp>
      <p:sp>
        <p:nvSpPr>
          <p:cNvPr id="459" name="Google Shape;459;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17500" algn="l" rtl="0">
              <a:spcBef>
                <a:spcPts val="0"/>
              </a:spcBef>
              <a:spcAft>
                <a:spcPts val="0"/>
              </a:spcAft>
              <a:buClr>
                <a:schemeClr val="dk1"/>
              </a:buClr>
              <a:buSzPts val="2800"/>
              <a:buChar char="•"/>
            </a:pPr>
            <a:r>
              <a:rPr lang="en-US" sz="2800"/>
              <a:t>Accepting applications for students interested in serving on this year’s Social Media Corps team</a:t>
            </a:r>
            <a:endParaRPr sz="2800"/>
          </a:p>
          <a:p>
            <a:pPr marL="342900" lvl="0" indent="-317500" algn="l" rtl="0">
              <a:spcBef>
                <a:spcPts val="640"/>
              </a:spcBef>
              <a:spcAft>
                <a:spcPts val="0"/>
              </a:spcAft>
              <a:buClr>
                <a:schemeClr val="dk1"/>
              </a:buClr>
              <a:buSzPts val="2800"/>
              <a:buChar char="•"/>
            </a:pPr>
            <a:r>
              <a:rPr lang="en-US" sz="2800"/>
              <a:t>Seeking 4 students</a:t>
            </a:r>
            <a:endParaRPr sz="2800"/>
          </a:p>
          <a:p>
            <a:pPr marL="342900" lvl="0" indent="-317500" algn="l" rtl="0">
              <a:spcBef>
                <a:spcPts val="640"/>
              </a:spcBef>
              <a:spcAft>
                <a:spcPts val="0"/>
              </a:spcAft>
              <a:buClr>
                <a:schemeClr val="dk1"/>
              </a:buClr>
              <a:buSzPts val="2800"/>
              <a:buChar char="•"/>
            </a:pPr>
            <a:r>
              <a:rPr lang="en-US" sz="2800"/>
              <a:t>Visit with students in your dairy club and ag communications department about this opportunity</a:t>
            </a:r>
            <a:endParaRPr sz="2800"/>
          </a:p>
          <a:p>
            <a:pPr marL="342900" lvl="0" indent="-342900" algn="l" rtl="0">
              <a:spcBef>
                <a:spcPts val="640"/>
              </a:spcBef>
              <a:spcAft>
                <a:spcPts val="0"/>
              </a:spcAft>
              <a:buClr>
                <a:schemeClr val="dk1"/>
              </a:buClr>
              <a:buSzPts val="3200"/>
              <a:buChar char="•"/>
            </a:pPr>
            <a:r>
              <a:rPr lang="en-US" sz="2800"/>
              <a:t>Application is on the Dairy Challenge website </a:t>
            </a:r>
            <a:endParaRPr sz="2800"/>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460" name="Google Shape;460;p35"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61" name="Google Shape;461;p35"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62" name="Google Shape;462;p35"/>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3" name="Google Shape;463;p35" descr="Photographer shooting with a camera"/>
          <p:cNvPicPr preferRelativeResize="0"/>
          <p:nvPr/>
        </p:nvPicPr>
        <p:blipFill rotWithShape="1">
          <a:blip r:embed="rId5">
            <a:alphaModFix/>
          </a:blip>
          <a:srcRect/>
          <a:stretch/>
        </p:blipFill>
        <p:spPr>
          <a:xfrm>
            <a:off x="6332880" y="4551750"/>
            <a:ext cx="2362200" cy="15744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68"/>
        <p:cNvGrpSpPr/>
        <p:nvPr/>
      </p:nvGrpSpPr>
      <p:grpSpPr>
        <a:xfrm>
          <a:off x="0" y="0"/>
          <a:ext cx="0" cy="0"/>
          <a:chOff x="0" y="0"/>
          <a:chExt cx="0" cy="0"/>
        </a:xfrm>
      </p:grpSpPr>
      <p:sp>
        <p:nvSpPr>
          <p:cNvPr id="469" name="Google Shape;469;p36"/>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3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NAIDC Turns 20!</a:t>
            </a:r>
            <a:endParaRPr/>
          </a:p>
        </p:txBody>
      </p:sp>
      <p:sp>
        <p:nvSpPr>
          <p:cNvPr id="471" name="Google Shape;471;p36"/>
          <p:cNvSpPr txBox="1">
            <a:spLocks noGrp="1"/>
          </p:cNvSpPr>
          <p:nvPr>
            <p:ph type="body" idx="1"/>
          </p:nvPr>
        </p:nvSpPr>
        <p:spPr>
          <a:xfrm>
            <a:off x="381000" y="1371600"/>
            <a:ext cx="5410200" cy="5211763"/>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chemeClr val="dk1"/>
              </a:buClr>
              <a:buSzPts val="2800"/>
              <a:buChar char="–"/>
            </a:pPr>
            <a:r>
              <a:rPr lang="en-US"/>
              <a:t>The first Dairy Challenge contest was held in 2002 at Michigan State University. </a:t>
            </a:r>
            <a:endParaRPr/>
          </a:p>
          <a:p>
            <a:pPr marL="457200" lvl="1" indent="0" algn="l" rtl="0">
              <a:spcBef>
                <a:spcPts val="560"/>
              </a:spcBef>
              <a:spcAft>
                <a:spcPts val="0"/>
              </a:spcAft>
              <a:buClr>
                <a:schemeClr val="dk1"/>
              </a:buClr>
              <a:buSzPts val="2800"/>
              <a:buNone/>
            </a:pPr>
            <a:endParaRPr/>
          </a:p>
          <a:p>
            <a:pPr marL="742950" lvl="1" indent="-285750" algn="l" rtl="0">
              <a:spcBef>
                <a:spcPts val="560"/>
              </a:spcBef>
              <a:spcAft>
                <a:spcPts val="0"/>
              </a:spcAft>
              <a:buClr>
                <a:schemeClr val="dk1"/>
              </a:buClr>
              <a:buSzPts val="2800"/>
              <a:buChar char="–"/>
            </a:pPr>
            <a:r>
              <a:rPr lang="en-US"/>
              <a:t>We will be celebrating our 20</a:t>
            </a:r>
            <a:r>
              <a:rPr lang="en-US" baseline="30000"/>
              <a:t>th</a:t>
            </a:r>
            <a:r>
              <a:rPr lang="en-US"/>
              <a:t> anniversary with some special activities in Green Bay. </a:t>
            </a:r>
            <a:endParaRPr/>
          </a:p>
          <a:p>
            <a:pPr marL="742950" lvl="1" indent="-107950" algn="l" rtl="0">
              <a:spcBef>
                <a:spcPts val="560"/>
              </a:spcBef>
              <a:spcAft>
                <a:spcPts val="0"/>
              </a:spcAft>
              <a:buClr>
                <a:schemeClr val="dk1"/>
              </a:buClr>
              <a:buSzPts val="2800"/>
              <a:buNone/>
            </a:pPr>
            <a:endParaRPr/>
          </a:p>
          <a:p>
            <a:pPr marL="742950" lvl="1" indent="-285750" algn="l" rtl="0">
              <a:spcBef>
                <a:spcPts val="560"/>
              </a:spcBef>
              <a:spcAft>
                <a:spcPts val="0"/>
              </a:spcAft>
              <a:buClr>
                <a:schemeClr val="dk1"/>
              </a:buClr>
              <a:buSzPts val="2800"/>
              <a:buChar char="–"/>
            </a:pPr>
            <a:r>
              <a:rPr lang="en-US"/>
              <a:t>Our Challenge: Tera Montgomery</a:t>
            </a:r>
            <a:endParaRPr/>
          </a:p>
        </p:txBody>
      </p:sp>
      <p:pic>
        <p:nvPicPr>
          <p:cNvPr id="472" name="Google Shape;472;p36"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73" name="Google Shape;473;p36"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74" name="Google Shape;474;p36"/>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5" name="Google Shape;475;p36" descr="A couple of ice cream cones&#10;&#10;Description automatically generated with low confidence"/>
          <p:cNvPicPr preferRelativeResize="0"/>
          <p:nvPr/>
        </p:nvPicPr>
        <p:blipFill rotWithShape="1">
          <a:blip r:embed="rId5">
            <a:alphaModFix/>
          </a:blip>
          <a:srcRect/>
          <a:stretch/>
        </p:blipFill>
        <p:spPr>
          <a:xfrm>
            <a:off x="6067425" y="3265568"/>
            <a:ext cx="3000375" cy="326324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p:nvPr/>
        </p:nvSpPr>
        <p:spPr>
          <a:xfrm>
            <a:off x="0" y="-66675"/>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37"/>
          <p:cNvSpPr txBox="1">
            <a:spLocks noGrp="1"/>
          </p:cNvSpPr>
          <p:nvPr>
            <p:ph type="title"/>
          </p:nvPr>
        </p:nvSpPr>
        <p:spPr>
          <a:xfrm>
            <a:off x="457200" y="-66674"/>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Dates to note</a:t>
            </a:r>
            <a:endParaRPr/>
          </a:p>
        </p:txBody>
      </p:sp>
      <p:sp>
        <p:nvSpPr>
          <p:cNvPr id="482" name="Google Shape;482;p37"/>
          <p:cNvSpPr txBox="1">
            <a:spLocks noGrp="1"/>
          </p:cNvSpPr>
          <p:nvPr>
            <p:ph type="body" idx="1"/>
          </p:nvPr>
        </p:nvSpPr>
        <p:spPr>
          <a:xfrm>
            <a:off x="2270750" y="1069788"/>
            <a:ext cx="6286500" cy="5254800"/>
          </a:xfrm>
          <a:prstGeom prst="rect">
            <a:avLst/>
          </a:prstGeom>
          <a:noFill/>
          <a:ln>
            <a:noFill/>
          </a:ln>
        </p:spPr>
        <p:txBody>
          <a:bodyPr spcFirstLastPara="1" wrap="square" lIns="91425" tIns="45700" rIns="91425" bIns="45700" anchor="t" anchorCtr="0">
            <a:normAutofit lnSpcReduction="10000"/>
          </a:bodyPr>
          <a:lstStyle/>
          <a:p>
            <a:pPr marL="742950" lvl="1" indent="-292100" algn="l" rtl="0">
              <a:spcBef>
                <a:spcPts val="0"/>
              </a:spcBef>
              <a:spcAft>
                <a:spcPts val="0"/>
              </a:spcAft>
              <a:buClr>
                <a:schemeClr val="dk1"/>
              </a:buClr>
              <a:buSzPts val="2900"/>
              <a:buFont typeface="Arial"/>
              <a:buChar char="•"/>
            </a:pPr>
            <a:r>
              <a:rPr lang="en-US" sz="2900"/>
              <a:t>January 10 National Contest &amp; Academy invites sent</a:t>
            </a:r>
            <a:endParaRPr sz="2900"/>
          </a:p>
          <a:p>
            <a:pPr marL="742950" lvl="1" indent="-292100" algn="l" rtl="0">
              <a:spcBef>
                <a:spcPts val="560"/>
              </a:spcBef>
              <a:spcAft>
                <a:spcPts val="0"/>
              </a:spcAft>
              <a:buClr>
                <a:schemeClr val="dk1"/>
              </a:buClr>
              <a:buSzPts val="2900"/>
              <a:buFont typeface="Arial"/>
              <a:buChar char="•"/>
            </a:pPr>
            <a:r>
              <a:rPr lang="en-US" sz="2900"/>
              <a:t>February 21 forms and fees due</a:t>
            </a:r>
            <a:endParaRPr sz="2900"/>
          </a:p>
          <a:p>
            <a:pPr marL="742950" lvl="1" indent="-292100" algn="l" rtl="0">
              <a:spcBef>
                <a:spcPts val="560"/>
              </a:spcBef>
              <a:spcAft>
                <a:spcPts val="0"/>
              </a:spcAft>
              <a:buClr>
                <a:schemeClr val="dk1"/>
              </a:buClr>
              <a:buSzPts val="2900"/>
              <a:buFont typeface="Arial"/>
              <a:buChar char="•"/>
            </a:pPr>
            <a:r>
              <a:rPr lang="en-US" sz="2900"/>
              <a:t>After February 21 confirmation letters will be sent</a:t>
            </a:r>
            <a:endParaRPr sz="2900"/>
          </a:p>
          <a:p>
            <a:pPr marL="742950" lvl="1" indent="-292100" algn="l" rtl="0">
              <a:spcBef>
                <a:spcPts val="560"/>
              </a:spcBef>
              <a:spcAft>
                <a:spcPts val="0"/>
              </a:spcAft>
              <a:buClr>
                <a:schemeClr val="dk1"/>
              </a:buClr>
              <a:buSzPts val="2900"/>
              <a:buFont typeface="Arial"/>
              <a:buChar char="•"/>
            </a:pPr>
            <a:r>
              <a:rPr lang="en-US" sz="2900"/>
              <a:t>March 1 student information forms due </a:t>
            </a:r>
            <a:endParaRPr sz="2900"/>
          </a:p>
          <a:p>
            <a:pPr marL="1143000" lvl="0" indent="0" algn="l" rtl="0">
              <a:spcBef>
                <a:spcPts val="440"/>
              </a:spcBef>
              <a:spcAft>
                <a:spcPts val="0"/>
              </a:spcAft>
              <a:buNone/>
            </a:pPr>
            <a:r>
              <a:rPr lang="en-US" sz="2300" i="1">
                <a:solidFill>
                  <a:srgbClr val="FF0000"/>
                </a:solidFill>
              </a:rPr>
              <a:t>WE schools should submit entry forms by Feb 21 but have until March 1 to finalize student names. Additional flexibility offered on March 1 student forms deadline as well. </a:t>
            </a:r>
            <a:endParaRPr sz="2500"/>
          </a:p>
          <a:p>
            <a:pPr marL="685800" lvl="2" indent="-234950" algn="l" rtl="0">
              <a:spcBef>
                <a:spcPts val="560"/>
              </a:spcBef>
              <a:spcAft>
                <a:spcPts val="0"/>
              </a:spcAft>
              <a:buClr>
                <a:schemeClr val="dk1"/>
              </a:buClr>
              <a:buSzPts val="2900"/>
              <a:buChar char="•"/>
            </a:pPr>
            <a:r>
              <a:rPr lang="en-US" sz="2900"/>
              <a:t>March 1 Housing forms due to hotel</a:t>
            </a:r>
            <a:endParaRPr sz="3700"/>
          </a:p>
        </p:txBody>
      </p:sp>
      <p:pic>
        <p:nvPicPr>
          <p:cNvPr id="483" name="Google Shape;483;p37" descr="A close up of a device&#10;&#10;Description automatically generated"/>
          <p:cNvPicPr preferRelativeResize="0"/>
          <p:nvPr/>
        </p:nvPicPr>
        <p:blipFill rotWithShape="1">
          <a:blip r:embed="rId3">
            <a:alphaModFix/>
          </a:blip>
          <a:srcRect/>
          <a:stretch/>
        </p:blipFill>
        <p:spPr>
          <a:xfrm>
            <a:off x="8466" y="2558839"/>
            <a:ext cx="2506133" cy="2098886"/>
          </a:xfrm>
          <a:prstGeom prst="rect">
            <a:avLst/>
          </a:prstGeom>
          <a:noFill/>
          <a:ln>
            <a:noFill/>
          </a:ln>
        </p:spPr>
      </p:pic>
      <p:pic>
        <p:nvPicPr>
          <p:cNvPr id="484" name="Google Shape;484;p37" descr="A close up of a sign&#10;&#10;Description automatically generated"/>
          <p:cNvPicPr preferRelativeResize="0"/>
          <p:nvPr/>
        </p:nvPicPr>
        <p:blipFill rotWithShape="1">
          <a:blip r:embed="rId4">
            <a:alphaModFix/>
          </a:blip>
          <a:srcRect/>
          <a:stretch/>
        </p:blipFill>
        <p:spPr>
          <a:xfrm>
            <a:off x="7103178" y="121920"/>
            <a:ext cx="821622" cy="640080"/>
          </a:xfrm>
          <a:prstGeom prst="rect">
            <a:avLst/>
          </a:prstGeom>
          <a:noFill/>
          <a:ln>
            <a:noFill/>
          </a:ln>
        </p:spPr>
      </p:pic>
      <p:pic>
        <p:nvPicPr>
          <p:cNvPr id="485" name="Google Shape;485;p37" descr="A person standing in front of a barn&#10;&#10;Description automatically generated"/>
          <p:cNvPicPr preferRelativeResize="0"/>
          <p:nvPr/>
        </p:nvPicPr>
        <p:blipFill rotWithShape="1">
          <a:blip r:embed="rId5">
            <a:alphaModFix/>
          </a:blip>
          <a:srcRect/>
          <a:stretch/>
        </p:blipFill>
        <p:spPr>
          <a:xfrm>
            <a:off x="8077200" y="121920"/>
            <a:ext cx="960120" cy="640080"/>
          </a:xfrm>
          <a:prstGeom prst="rect">
            <a:avLst/>
          </a:prstGeom>
          <a:noFill/>
          <a:ln>
            <a:noFill/>
          </a:ln>
        </p:spPr>
      </p:pic>
      <p:sp>
        <p:nvSpPr>
          <p:cNvPr id="486" name="Google Shape;486;p37"/>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8"/>
          <p:cNvSpPr/>
          <p:nvPr/>
        </p:nvSpPr>
        <p:spPr>
          <a:xfrm>
            <a:off x="0" y="0"/>
            <a:ext cx="9144000" cy="13716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38"/>
          <p:cNvSpPr txBox="1">
            <a:spLocks noGrp="1"/>
          </p:cNvSpPr>
          <p:nvPr>
            <p:ph type="title"/>
          </p:nvPr>
        </p:nvSpPr>
        <p:spPr>
          <a:xfrm>
            <a:off x="457200" y="0"/>
            <a:ext cx="8229600" cy="1295399"/>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Communication is </a:t>
            </a:r>
            <a:br>
              <a:rPr lang="en-US" b="1"/>
            </a:br>
            <a:r>
              <a:rPr lang="en-US" b="1"/>
              <a:t> Important</a:t>
            </a:r>
            <a:endParaRPr/>
          </a:p>
        </p:txBody>
      </p:sp>
      <p:sp>
        <p:nvSpPr>
          <p:cNvPr id="493" name="Google Shape;493;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Please respond quickly to e-mails from Cassi Miller or Molly Kelley</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Please notify Cassi Miller of any changes to your team. </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Make certain that your students have filled out the Student Information Form and uploaded their resumes by the deadline</a:t>
            </a: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494" name="Google Shape;494;p38"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495" name="Google Shape;495;p38"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496" name="Google Shape;496;p38"/>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9"/>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39"/>
          <p:cNvSpPr/>
          <p:nvPr/>
        </p:nvSpPr>
        <p:spPr>
          <a:xfrm>
            <a:off x="304800" y="1302841"/>
            <a:ext cx="873252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Calibri"/>
                <a:ea typeface="Calibri"/>
                <a:cs typeface="Calibri"/>
                <a:sym typeface="Calibri"/>
              </a:rPr>
              <a:t>We need at least 10 LCD projectors for the event. Let us know if you can bring one.</a:t>
            </a:r>
            <a:endParaRPr sz="1500"/>
          </a:p>
          <a:p>
            <a:pPr marL="0" marR="0" lvl="0" indent="0" algn="l"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en-US" sz="2500">
                <a:solidFill>
                  <a:schemeClr val="dk1"/>
                </a:solidFill>
                <a:latin typeface="Calibri"/>
                <a:ea typeface="Calibri"/>
                <a:cs typeface="Calibri"/>
                <a:sym typeface="Calibri"/>
              </a:rPr>
              <a:t>Schools should bring 1-2 additional computers</a:t>
            </a:r>
            <a:endParaRPr sz="1500"/>
          </a:p>
          <a:p>
            <a:pPr marL="0" marR="0" lvl="0" indent="0" algn="l"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en-US" sz="2500">
                <a:solidFill>
                  <a:schemeClr val="dk1"/>
                </a:solidFill>
                <a:latin typeface="Calibri"/>
                <a:ea typeface="Calibri"/>
                <a:cs typeface="Calibri"/>
                <a:sym typeface="Calibri"/>
              </a:rPr>
              <a:t>If you have any questions, contact</a:t>
            </a:r>
            <a:endParaRPr sz="1500"/>
          </a:p>
          <a:p>
            <a:pPr marL="342900" marR="0" lvl="0" indent="-3492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Megan Mauw or Cathy Myers (local host committee) – </a:t>
            </a:r>
            <a:r>
              <a:rPr lang="en-US" sz="2500" u="sng">
                <a:solidFill>
                  <a:schemeClr val="hlink"/>
                </a:solidFill>
                <a:latin typeface="Calibri"/>
                <a:ea typeface="Calibri"/>
                <a:cs typeface="Calibri"/>
                <a:sym typeface="Calibri"/>
                <a:hlinkClick r:id="rId3"/>
              </a:rPr>
              <a:t>MEGAN.MOUW@elancoah.com</a:t>
            </a:r>
            <a:r>
              <a:rPr lang="en-US" sz="2500">
                <a:solidFill>
                  <a:schemeClr val="dk1"/>
                </a:solidFill>
                <a:latin typeface="Calibri"/>
                <a:ea typeface="Calibri"/>
                <a:cs typeface="Calibri"/>
                <a:sym typeface="Calibri"/>
              </a:rPr>
              <a:t>; </a:t>
            </a:r>
            <a:r>
              <a:rPr lang="en-US" sz="2500" u="sng">
                <a:solidFill>
                  <a:schemeClr val="hlink"/>
                </a:solidFill>
                <a:latin typeface="Calibri"/>
                <a:ea typeface="Calibri"/>
                <a:cs typeface="Calibri"/>
                <a:sym typeface="Calibri"/>
                <a:hlinkClick r:id="rId4"/>
              </a:rPr>
              <a:t>cathym@amelicor.com</a:t>
            </a:r>
            <a:endParaRPr sz="2500">
              <a:solidFill>
                <a:schemeClr val="dk1"/>
              </a:solidFill>
              <a:latin typeface="Calibri"/>
              <a:ea typeface="Calibri"/>
              <a:cs typeface="Calibri"/>
              <a:sym typeface="Calibri"/>
            </a:endParaRPr>
          </a:p>
          <a:p>
            <a:pPr marL="342900" marR="0" lvl="0" indent="-3492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Ted Halbach (program committee chair) – </a:t>
            </a:r>
            <a:r>
              <a:rPr lang="en-US" sz="2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tjhalbach@wisc.edu</a:t>
            </a:r>
            <a:r>
              <a:rPr lang="en-U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marL="342900" marR="0" lvl="0" indent="-3492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Cassi Miller (NAIDC registrations) - </a:t>
            </a:r>
            <a:r>
              <a:rPr lang="en-US" sz="25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cmiller@wdexpo.com</a:t>
            </a:r>
            <a:r>
              <a:rPr lang="en-US" sz="2500">
                <a:solidFill>
                  <a:schemeClr val="dk1"/>
                </a:solidFill>
                <a:latin typeface="Calibri"/>
                <a:ea typeface="Calibri"/>
                <a:cs typeface="Calibri"/>
                <a:sym typeface="Calibri"/>
              </a:rPr>
              <a:t> </a:t>
            </a:r>
            <a:endParaRPr sz="1500"/>
          </a:p>
          <a:p>
            <a:pPr marL="342900" marR="0" lvl="0" indent="-342900" algn="l" rtl="0">
              <a:spcBef>
                <a:spcPts val="0"/>
              </a:spcBef>
              <a:spcAft>
                <a:spcPts val="0"/>
              </a:spcAft>
              <a:buClr>
                <a:schemeClr val="dk1"/>
              </a:buClr>
              <a:buSzPts val="2400"/>
              <a:buFont typeface="Arial"/>
              <a:buChar char="•"/>
            </a:pPr>
            <a:r>
              <a:rPr lang="en-US" sz="2500">
                <a:solidFill>
                  <a:schemeClr val="dk1"/>
                </a:solidFill>
                <a:latin typeface="Calibri"/>
                <a:ea typeface="Calibri"/>
                <a:cs typeface="Calibri"/>
                <a:sym typeface="Calibri"/>
              </a:rPr>
              <a:t>Molly Kelley (NAIDC) – </a:t>
            </a:r>
            <a:r>
              <a:rPr lang="en-US" sz="25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mollyk@dairychallenge.or</a:t>
            </a:r>
            <a:r>
              <a:rPr lang="en-US"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g</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503" name="Google Shape;503;p39"/>
          <p:cNvSpPr txBox="1"/>
          <p:nvPr/>
        </p:nvSpPr>
        <p:spPr>
          <a:xfrm>
            <a:off x="0" y="144959"/>
            <a:ext cx="9144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dk1"/>
                </a:solidFill>
                <a:latin typeface="Calibri"/>
                <a:ea typeface="Calibri"/>
                <a:cs typeface="Calibri"/>
                <a:sym typeface="Calibri"/>
              </a:rPr>
              <a:t>  Final details…</a:t>
            </a:r>
            <a:endParaRPr/>
          </a:p>
        </p:txBody>
      </p:sp>
      <p:pic>
        <p:nvPicPr>
          <p:cNvPr id="504" name="Google Shape;504;p39" descr="A close up of a sign&#10;&#10;Description automatically generated"/>
          <p:cNvPicPr preferRelativeResize="0"/>
          <p:nvPr/>
        </p:nvPicPr>
        <p:blipFill rotWithShape="1">
          <a:blip r:embed="rId8">
            <a:alphaModFix/>
          </a:blip>
          <a:srcRect/>
          <a:stretch/>
        </p:blipFill>
        <p:spPr>
          <a:xfrm>
            <a:off x="7103178" y="121920"/>
            <a:ext cx="821622" cy="640080"/>
          </a:xfrm>
          <a:prstGeom prst="rect">
            <a:avLst/>
          </a:prstGeom>
          <a:noFill/>
          <a:ln>
            <a:noFill/>
          </a:ln>
        </p:spPr>
      </p:pic>
      <p:pic>
        <p:nvPicPr>
          <p:cNvPr id="505" name="Google Shape;505;p39" descr="A person standing in front of a barn&#10;&#10;Description automatically generated"/>
          <p:cNvPicPr preferRelativeResize="0"/>
          <p:nvPr/>
        </p:nvPicPr>
        <p:blipFill rotWithShape="1">
          <a:blip r:embed="rId9">
            <a:alphaModFix/>
          </a:blip>
          <a:srcRect/>
          <a:stretch/>
        </p:blipFill>
        <p:spPr>
          <a:xfrm>
            <a:off x="8077200" y="121920"/>
            <a:ext cx="960120" cy="640080"/>
          </a:xfrm>
          <a:prstGeom prst="rect">
            <a:avLst/>
          </a:prstGeom>
          <a:noFill/>
          <a:ln>
            <a:noFill/>
          </a:ln>
        </p:spPr>
      </p:pic>
      <p:sp>
        <p:nvSpPr>
          <p:cNvPr id="506" name="Google Shape;506;p39"/>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7" name="Google Shape;507;p39" descr="A close up of a blackboard&#10;&#10;Description automatically generated"/>
          <p:cNvPicPr preferRelativeResize="0"/>
          <p:nvPr/>
        </p:nvPicPr>
        <p:blipFill rotWithShape="1">
          <a:blip r:embed="rId10">
            <a:alphaModFix/>
          </a:blip>
          <a:srcRect/>
          <a:stretch/>
        </p:blipFill>
        <p:spPr>
          <a:xfrm>
            <a:off x="7336475" y="5653000"/>
            <a:ext cx="1807525" cy="1205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p:nvPr/>
        </p:nvSpPr>
        <p:spPr>
          <a:xfrm>
            <a:off x="2057400" y="5726179"/>
            <a:ext cx="6172200" cy="677108"/>
          </a:xfrm>
          <a:prstGeom prst="rect">
            <a:avLst/>
          </a:prstGeom>
          <a:noFill/>
          <a:ln>
            <a:noFill/>
          </a:ln>
        </p:spPr>
        <p:txBody>
          <a:bodyPr spcFirstLastPara="1" wrap="square" lIns="91425" tIns="45700" rIns="91425" bIns="45700" anchor="t" anchorCtr="0">
            <a:spAutoFit/>
          </a:bodyPr>
          <a:lstStyle/>
          <a:p>
            <a:pPr marL="571500" marR="0" lvl="0" indent="-444500" algn="l" rtl="0">
              <a:spcBef>
                <a:spcPts val="0"/>
              </a:spcBef>
              <a:spcAft>
                <a:spcPts val="0"/>
              </a:spcAft>
              <a:buClr>
                <a:schemeClr val="dk1"/>
              </a:buClr>
              <a:buSzPts val="2000"/>
              <a:buFont typeface="Arial"/>
              <a:buNone/>
            </a:pPr>
            <a:endParaRPr sz="2000" i="1">
              <a:solidFill>
                <a:schemeClr val="dk1"/>
              </a:solidFill>
              <a:latin typeface="Calibri"/>
              <a:ea typeface="Calibri"/>
              <a:cs typeface="Calibri"/>
              <a:sym typeface="Calibri"/>
            </a:endParaRPr>
          </a:p>
          <a:p>
            <a:pPr marL="0" marR="0" lvl="0" indent="0" algn="r" rtl="0">
              <a:spcBef>
                <a:spcPts val="0"/>
              </a:spcBef>
              <a:spcAft>
                <a:spcPts val="0"/>
              </a:spcAft>
              <a:buNone/>
            </a:pPr>
            <a:r>
              <a:rPr lang="en-US" sz="1800" b="1" i="1">
                <a:solidFill>
                  <a:schemeClr val="dk1"/>
                </a:solidFill>
                <a:latin typeface="Calibri"/>
                <a:ea typeface="Calibri"/>
                <a:cs typeface="Calibri"/>
                <a:sym typeface="Calibri"/>
              </a:rPr>
              <a:t>We could not do this without you! </a:t>
            </a:r>
            <a:endParaRPr sz="2000" b="1" i="1">
              <a:solidFill>
                <a:schemeClr val="dk1"/>
              </a:solidFill>
              <a:latin typeface="Calibri"/>
              <a:ea typeface="Calibri"/>
              <a:cs typeface="Calibri"/>
              <a:sym typeface="Calibri"/>
            </a:endParaRPr>
          </a:p>
        </p:txBody>
      </p:sp>
      <p:pic>
        <p:nvPicPr>
          <p:cNvPr id="513" name="Google Shape;513;p40" descr="A screenshot of a cell phone&#10;&#10;Description automatically generated"/>
          <p:cNvPicPr preferRelativeResize="0"/>
          <p:nvPr/>
        </p:nvPicPr>
        <p:blipFill rotWithShape="1">
          <a:blip r:embed="rId3">
            <a:alphaModFix/>
          </a:blip>
          <a:srcRect t="10085" b="16396"/>
          <a:stretch/>
        </p:blipFill>
        <p:spPr>
          <a:xfrm>
            <a:off x="1485900" y="2362200"/>
            <a:ext cx="6172200" cy="3505200"/>
          </a:xfrm>
          <a:prstGeom prst="rect">
            <a:avLst/>
          </a:prstGeom>
          <a:noFill/>
          <a:ln>
            <a:noFill/>
          </a:ln>
        </p:spPr>
      </p:pic>
      <p:sp>
        <p:nvSpPr>
          <p:cNvPr id="514" name="Google Shape;514;p40"/>
          <p:cNvSpPr/>
          <p:nvPr/>
        </p:nvSpPr>
        <p:spPr>
          <a:xfrm>
            <a:off x="0" y="0"/>
            <a:ext cx="9144000" cy="25146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5" name="Google Shape;515;p40" descr="A close up of a sign&#10;&#10;Description automatically generated"/>
          <p:cNvPicPr preferRelativeResize="0"/>
          <p:nvPr/>
        </p:nvPicPr>
        <p:blipFill rotWithShape="1">
          <a:blip r:embed="rId4">
            <a:alphaModFix/>
          </a:blip>
          <a:srcRect/>
          <a:stretch/>
        </p:blipFill>
        <p:spPr>
          <a:xfrm>
            <a:off x="3104814" y="121920"/>
            <a:ext cx="2934372" cy="2286000"/>
          </a:xfrm>
          <a:prstGeom prst="rect">
            <a:avLst/>
          </a:prstGeom>
          <a:noFill/>
          <a:ln>
            <a:noFill/>
          </a:ln>
        </p:spPr>
      </p:pic>
      <p:sp>
        <p:nvSpPr>
          <p:cNvPr id="516" name="Google Shape;516;p40"/>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d18614b8a_0_1"/>
          <p:cNvSpPr/>
          <p:nvPr/>
        </p:nvSpPr>
        <p:spPr>
          <a:xfrm>
            <a:off x="0" y="0"/>
            <a:ext cx="9144000" cy="9144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g2ad18614b8a_0_1"/>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New for 2024</a:t>
            </a:r>
            <a:endParaRPr/>
          </a:p>
        </p:txBody>
      </p:sp>
      <p:sp>
        <p:nvSpPr>
          <p:cNvPr id="125" name="Google Shape;125;g2ad18614b8a_0_1"/>
          <p:cNvSpPr txBox="1">
            <a:spLocks noGrp="1"/>
          </p:cNvSpPr>
          <p:nvPr>
            <p:ph type="body" idx="1"/>
          </p:nvPr>
        </p:nvSpPr>
        <p:spPr>
          <a:xfrm>
            <a:off x="313500" y="1028700"/>
            <a:ext cx="8517000" cy="5410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3600" dirty="0"/>
              <a:t>Contest:</a:t>
            </a:r>
            <a:endParaRPr sz="3600" dirty="0"/>
          </a:p>
          <a:p>
            <a:pPr marL="914400" lvl="1" indent="-381000" algn="l" rtl="0">
              <a:spcBef>
                <a:spcPts val="0"/>
              </a:spcBef>
              <a:spcAft>
                <a:spcPts val="0"/>
              </a:spcAft>
              <a:buSzPts val="2400"/>
              <a:buFont typeface="Calibri"/>
              <a:buChar char="○"/>
            </a:pPr>
            <a:r>
              <a:rPr lang="en-US" sz="2400" dirty="0"/>
              <a:t>Friday Manager Interviews will consist of 2 sets of 2 teams from different judging panels sharing interview times</a:t>
            </a:r>
            <a:endParaRPr sz="2400" dirty="0"/>
          </a:p>
          <a:p>
            <a:pPr marL="1371600" lvl="2" indent="-381000" algn="l" rtl="0">
              <a:spcBef>
                <a:spcPts val="0"/>
              </a:spcBef>
              <a:spcAft>
                <a:spcPts val="0"/>
              </a:spcAft>
              <a:buSzPts val="2400"/>
              <a:buFont typeface="Calibri"/>
              <a:buChar char="■"/>
            </a:pPr>
            <a:r>
              <a:rPr lang="en-US" dirty="0"/>
              <a:t>interview times expanded to 20-minute time blocks (17-minute interviews)</a:t>
            </a:r>
            <a:endParaRPr dirty="0"/>
          </a:p>
          <a:p>
            <a:pPr marL="1371600" lvl="0" indent="0" algn="l" rtl="0">
              <a:spcBef>
                <a:spcPts val="0"/>
              </a:spcBef>
              <a:spcAft>
                <a:spcPts val="0"/>
              </a:spcAft>
              <a:buNone/>
            </a:pPr>
            <a:endParaRPr sz="2400" dirty="0"/>
          </a:p>
          <a:p>
            <a:pPr marL="0" lvl="0" indent="0" algn="l" rtl="0">
              <a:spcBef>
                <a:spcPts val="0"/>
              </a:spcBef>
              <a:spcAft>
                <a:spcPts val="0"/>
              </a:spcAft>
              <a:buNone/>
            </a:pPr>
            <a:endParaRPr dirty="0"/>
          </a:p>
          <a:p>
            <a:pPr marL="457200" lvl="0" indent="0" algn="l" rtl="0">
              <a:spcBef>
                <a:spcPts val="360"/>
              </a:spcBef>
              <a:spcAft>
                <a:spcPts val="0"/>
              </a:spcAft>
              <a:buNone/>
            </a:pPr>
            <a:endParaRPr sz="1800" dirty="0">
              <a:latin typeface="Calibri"/>
              <a:ea typeface="Calibri"/>
              <a:cs typeface="Calibri"/>
              <a:sym typeface="Calibri"/>
            </a:endParaRPr>
          </a:p>
        </p:txBody>
      </p:sp>
      <p:pic>
        <p:nvPicPr>
          <p:cNvPr id="126" name="Google Shape;126;g2ad18614b8a_0_1"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27" name="Google Shape;127;g2ad18614b8a_0_1"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28" name="Google Shape;128;g2ad18614b8a_0_1"/>
          <p:cNvSpPr/>
          <p:nvPr/>
        </p:nvSpPr>
        <p:spPr>
          <a:xfrm>
            <a:off x="0" y="6553200"/>
            <a:ext cx="9144000" cy="3048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5"/>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New for 2024</a:t>
            </a:r>
            <a:endParaRPr/>
          </a:p>
        </p:txBody>
      </p:sp>
      <p:sp>
        <p:nvSpPr>
          <p:cNvPr id="136" name="Google Shape;136;p5"/>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chemeClr val="dk1"/>
              </a:buClr>
              <a:buSzPct val="94444"/>
              <a:buNone/>
            </a:pPr>
            <a:r>
              <a:rPr lang="en-US" sz="5100" dirty="0">
                <a:highlight>
                  <a:schemeClr val="lt1"/>
                </a:highlight>
              </a:rPr>
              <a:t>Enhanced Academy Experience</a:t>
            </a:r>
            <a:endParaRPr sz="51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Continue with mixed teams</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120 total Academy Students - Group size will be 6 with 1 advisor per team</a:t>
            </a:r>
            <a:endParaRPr sz="3800" dirty="0">
              <a:highlight>
                <a:schemeClr val="lt1"/>
              </a:highlight>
            </a:endParaRPr>
          </a:p>
          <a:p>
            <a:pPr marL="457200" lvl="0" indent="-331470" algn="l" rtl="0">
              <a:lnSpc>
                <a:spcPct val="120000"/>
              </a:lnSpc>
              <a:spcBef>
                <a:spcPts val="600"/>
              </a:spcBef>
              <a:spcAft>
                <a:spcPts val="0"/>
              </a:spcAft>
              <a:buSzPct val="100000"/>
              <a:buChar char="•"/>
            </a:pPr>
            <a:r>
              <a:rPr lang="en-US" sz="3800" dirty="0">
                <a:highlight>
                  <a:schemeClr val="lt1"/>
                </a:highlight>
              </a:rPr>
              <a:t>Some level of dairy management preparedness is preferred for student success</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There will be several floating advisors in both rooms. Floaters will have areas of expertise and will continually move from table to table. </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Adjusting Saturday schedule to allow groups to present for 20 minutes (similar to the contest experience)</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We encourage coaches to be floating advisors</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IT support will be in both rooms for software questions</a:t>
            </a:r>
            <a:endParaRPr sz="3800" dirty="0">
              <a:highlight>
                <a:schemeClr val="lt1"/>
              </a:highlight>
            </a:endParaRPr>
          </a:p>
          <a:p>
            <a:pPr marL="457200" lvl="0" indent="-331470" algn="l" rtl="0">
              <a:lnSpc>
                <a:spcPct val="120000"/>
              </a:lnSpc>
              <a:spcBef>
                <a:spcPts val="600"/>
              </a:spcBef>
              <a:spcAft>
                <a:spcPts val="0"/>
              </a:spcAft>
              <a:buClr>
                <a:schemeClr val="dk1"/>
              </a:buClr>
              <a:buSzPct val="100000"/>
              <a:buChar char="•"/>
            </a:pPr>
            <a:r>
              <a:rPr lang="en-US" sz="3800" dirty="0">
                <a:highlight>
                  <a:schemeClr val="lt1"/>
                </a:highlight>
              </a:rPr>
              <a:t>Advisors will be instructed to have questions for students during Saturday presentations </a:t>
            </a:r>
            <a:endParaRPr sz="3800" dirty="0">
              <a:highlight>
                <a:schemeClr val="lt1"/>
              </a:highlight>
            </a:endParaRPr>
          </a:p>
          <a:p>
            <a:pPr marL="342900" lvl="0" indent="0" algn="l" rtl="0">
              <a:spcBef>
                <a:spcPts val="600"/>
              </a:spcBef>
              <a:spcAft>
                <a:spcPts val="0"/>
              </a:spcAft>
              <a:buNone/>
            </a:pPr>
            <a:endParaRPr sz="2400" dirty="0">
              <a:latin typeface="Calibri"/>
              <a:ea typeface="Calibri"/>
              <a:cs typeface="Calibri"/>
              <a:sym typeface="Calibri"/>
            </a:endParaRPr>
          </a:p>
        </p:txBody>
      </p:sp>
      <p:pic>
        <p:nvPicPr>
          <p:cNvPr id="137" name="Google Shape;137;p5"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38" name="Google Shape;138;p5"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39" name="Google Shape;139;p5"/>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ad18614b8a_0_11"/>
          <p:cNvSpPr/>
          <p:nvPr/>
        </p:nvSpPr>
        <p:spPr>
          <a:xfrm>
            <a:off x="0" y="0"/>
            <a:ext cx="9144000" cy="9144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g2ad18614b8a_0_11"/>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Continuing for 2024</a:t>
            </a:r>
            <a:endParaRPr/>
          </a:p>
        </p:txBody>
      </p:sp>
      <p:sp>
        <p:nvSpPr>
          <p:cNvPr id="147" name="Google Shape;147;g2ad18614b8a_0_11"/>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fontScale="92500" lnSpcReduction="20000"/>
          </a:bodyPr>
          <a:lstStyle/>
          <a:p>
            <a:pPr marL="342900" lvl="0" indent="-345440" algn="l" rtl="0">
              <a:lnSpc>
                <a:spcPct val="110000"/>
              </a:lnSpc>
              <a:spcBef>
                <a:spcPts val="600"/>
              </a:spcBef>
              <a:spcAft>
                <a:spcPts val="0"/>
              </a:spcAft>
              <a:buClr>
                <a:schemeClr val="dk1"/>
              </a:buClr>
              <a:buSzPct val="100000"/>
              <a:buChar char="•"/>
            </a:pPr>
            <a:r>
              <a:rPr lang="en-US" sz="2400" b="1" dirty="0"/>
              <a:t>Contest and Academy Participants should plan to use their own computers for the contest. </a:t>
            </a:r>
            <a:endParaRPr sz="2400" dirty="0"/>
          </a:p>
          <a:p>
            <a:pPr marL="905510" lvl="1" indent="-457200" algn="l" rtl="0">
              <a:lnSpc>
                <a:spcPct val="110000"/>
              </a:lnSpc>
              <a:spcBef>
                <a:spcPts val="600"/>
              </a:spcBef>
              <a:spcAft>
                <a:spcPts val="0"/>
              </a:spcAft>
              <a:buClr>
                <a:schemeClr val="dk1"/>
              </a:buClr>
              <a:buSzPct val="100000"/>
              <a:buFont typeface="Arial" panose="020B0604020202020204" pitchFamily="34" charset="0"/>
              <a:buChar char="•"/>
            </a:pPr>
            <a:r>
              <a:rPr lang="en-US" sz="2517" dirty="0"/>
              <a:t>It is important that each school team has at least 2 computers.</a:t>
            </a:r>
            <a:endParaRPr sz="2517" dirty="0"/>
          </a:p>
          <a:p>
            <a:pPr marL="905510" lvl="1" indent="-457200" algn="l" rtl="0">
              <a:lnSpc>
                <a:spcPct val="110000"/>
              </a:lnSpc>
              <a:spcBef>
                <a:spcPts val="600"/>
              </a:spcBef>
              <a:spcAft>
                <a:spcPts val="0"/>
              </a:spcAft>
              <a:buClr>
                <a:schemeClr val="dk1"/>
              </a:buClr>
              <a:buSzPct val="100000"/>
              <a:buFont typeface="Arial" panose="020B0604020202020204" pitchFamily="34" charset="0"/>
              <a:buChar char="•"/>
            </a:pPr>
            <a:r>
              <a:rPr lang="en-US" sz="2517" dirty="0"/>
              <a:t>Mac’s do not work with the dairy software, so schools may need to make arrangements for students who have Macs. </a:t>
            </a:r>
            <a:endParaRPr sz="2517" dirty="0"/>
          </a:p>
          <a:p>
            <a:pPr marL="905510" lvl="1" indent="-457200" algn="l" rtl="0">
              <a:lnSpc>
                <a:spcPct val="110000"/>
              </a:lnSpc>
              <a:spcBef>
                <a:spcPts val="600"/>
              </a:spcBef>
              <a:spcAft>
                <a:spcPts val="0"/>
              </a:spcAft>
              <a:buClr>
                <a:srgbClr val="000000"/>
              </a:buClr>
              <a:buSzPct val="100000"/>
              <a:buFont typeface="Arial" panose="020B0604020202020204" pitchFamily="34" charset="0"/>
              <a:buChar char="•"/>
            </a:pPr>
            <a:r>
              <a:rPr lang="en-US" sz="2517" dirty="0">
                <a:solidFill>
                  <a:srgbClr val="000000"/>
                </a:solidFill>
              </a:rPr>
              <a:t>All participants should review computer and software requirements. </a:t>
            </a:r>
            <a:endParaRPr sz="2517" dirty="0">
              <a:solidFill>
                <a:srgbClr val="000000"/>
              </a:solidFill>
            </a:endParaRPr>
          </a:p>
          <a:p>
            <a:pPr marL="905510" lvl="1" indent="-457200" algn="l" rtl="0">
              <a:lnSpc>
                <a:spcPct val="110000"/>
              </a:lnSpc>
              <a:spcBef>
                <a:spcPts val="600"/>
              </a:spcBef>
              <a:spcAft>
                <a:spcPts val="0"/>
              </a:spcAft>
              <a:buClr>
                <a:srgbClr val="000000"/>
              </a:buClr>
              <a:buSzPct val="100000"/>
              <a:buFont typeface="Arial" panose="020B0604020202020204" pitchFamily="34" charset="0"/>
              <a:buChar char="•"/>
            </a:pPr>
            <a:r>
              <a:rPr lang="en-US" sz="2517" dirty="0">
                <a:solidFill>
                  <a:srgbClr val="000000"/>
                </a:solidFill>
              </a:rPr>
              <a:t>Dairy software (PCDART and Dairy Comp) is available for downloading from the NAIDC website. Students should download the software to their computers BEFORE coming to Visalia. Support is available if needed. </a:t>
            </a:r>
            <a:endParaRPr sz="2517" dirty="0">
              <a:solidFill>
                <a:srgbClr val="000000"/>
              </a:solidFill>
            </a:endParaRPr>
          </a:p>
          <a:p>
            <a:pPr marL="892810" lvl="1" indent="-457200" algn="l" rtl="0">
              <a:lnSpc>
                <a:spcPct val="110000"/>
              </a:lnSpc>
              <a:spcBef>
                <a:spcPts val="600"/>
              </a:spcBef>
              <a:spcAft>
                <a:spcPts val="0"/>
              </a:spcAft>
              <a:buClr>
                <a:srgbClr val="000000"/>
              </a:buClr>
              <a:buSzPct val="100000"/>
              <a:buFont typeface="Arial" panose="020B0604020202020204" pitchFamily="34" charset="0"/>
              <a:buChar char="•"/>
            </a:pPr>
            <a:r>
              <a:rPr lang="en-US" sz="2517" dirty="0"/>
              <a:t>In addition to students bringing their own computers, we ask each school bring at least one school computer, two if available, to serve as back up should one of your students experience computer failure. </a:t>
            </a:r>
            <a:endParaRPr sz="2517" dirty="0">
              <a:solidFill>
                <a:srgbClr val="000000"/>
              </a:solidFill>
            </a:endParaRPr>
          </a:p>
        </p:txBody>
      </p:sp>
      <p:pic>
        <p:nvPicPr>
          <p:cNvPr id="148" name="Google Shape;148;g2ad18614b8a_0_11"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49" name="Google Shape;149;g2ad18614b8a_0_11"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50" name="Google Shape;150;g2ad18614b8a_0_11"/>
          <p:cNvSpPr/>
          <p:nvPr/>
        </p:nvSpPr>
        <p:spPr>
          <a:xfrm>
            <a:off x="0" y="6553200"/>
            <a:ext cx="9144000" cy="3048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7"/>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Continuing for 2024</a:t>
            </a:r>
            <a:endParaRPr/>
          </a:p>
        </p:txBody>
      </p:sp>
      <p:sp>
        <p:nvSpPr>
          <p:cNvPr id="158" name="Google Shape;158;p7"/>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a:bodyPr>
          <a:lstStyle/>
          <a:p>
            <a:pPr marL="342900" lvl="0" indent="-368300" algn="l" rtl="0">
              <a:spcBef>
                <a:spcPts val="400"/>
              </a:spcBef>
              <a:spcAft>
                <a:spcPts val="0"/>
              </a:spcAft>
              <a:buClr>
                <a:srgbClr val="000000"/>
              </a:buClr>
              <a:buSzPts val="2400"/>
              <a:buChar char="•"/>
            </a:pPr>
            <a:r>
              <a:rPr lang="en-US" sz="2400" b="1" dirty="0">
                <a:solidFill>
                  <a:srgbClr val="000000"/>
                </a:solidFill>
              </a:rPr>
              <a:t>Students should prepare a resume for upload to the national web site. </a:t>
            </a:r>
            <a:endParaRPr sz="2400" dirty="0"/>
          </a:p>
          <a:p>
            <a:pPr marL="774700" lvl="1" algn="l" rtl="0">
              <a:spcBef>
                <a:spcPts val="600"/>
              </a:spcBef>
              <a:spcAft>
                <a:spcPts val="0"/>
              </a:spcAft>
              <a:buClr>
                <a:srgbClr val="000000"/>
              </a:buClr>
              <a:buSzPts val="2400"/>
              <a:buFont typeface="Arial" panose="020B0604020202020204" pitchFamily="34" charset="0"/>
              <a:buChar char="•"/>
            </a:pPr>
            <a:r>
              <a:rPr lang="en-US" sz="2400" dirty="0">
                <a:solidFill>
                  <a:srgbClr val="000000"/>
                </a:solidFill>
              </a:rPr>
              <a:t>If they uploaded one for a regional, they will have the option to either upload again or authorize us to use the one previously submitted. </a:t>
            </a:r>
            <a:endParaRPr sz="2400" dirty="0"/>
          </a:p>
          <a:p>
            <a:pPr marL="774700" lvl="1" algn="l" rtl="0">
              <a:spcBef>
                <a:spcPts val="600"/>
              </a:spcBef>
              <a:spcAft>
                <a:spcPts val="0"/>
              </a:spcAft>
              <a:buClr>
                <a:srgbClr val="000000"/>
              </a:buClr>
              <a:buSzPts val="2400"/>
              <a:buFont typeface="Arial" panose="020B0604020202020204" pitchFamily="34" charset="0"/>
              <a:buChar char="•"/>
            </a:pPr>
            <a:r>
              <a:rPr lang="en-US" sz="2400" dirty="0">
                <a:solidFill>
                  <a:srgbClr val="000000"/>
                </a:solidFill>
              </a:rPr>
              <a:t>The upload link will be available on the national contest page. </a:t>
            </a:r>
            <a:endParaRPr sz="2400" dirty="0"/>
          </a:p>
          <a:p>
            <a:pPr marL="774700" lvl="1" algn="l" rtl="0">
              <a:spcBef>
                <a:spcPts val="600"/>
              </a:spcBef>
              <a:spcAft>
                <a:spcPts val="0"/>
              </a:spcAft>
              <a:buClr>
                <a:srgbClr val="000000"/>
              </a:buClr>
              <a:buSzPts val="2400"/>
              <a:buFont typeface="Arial" panose="020B0604020202020204" pitchFamily="34" charset="0"/>
              <a:buChar char="•"/>
            </a:pPr>
            <a:r>
              <a:rPr lang="en-US" sz="2400" dirty="0">
                <a:solidFill>
                  <a:srgbClr val="000000"/>
                </a:solidFill>
              </a:rPr>
              <a:t>Resumes will be distributed to sponsors for recruiting purposes. In addition, students should bring copies with them for the Career Fair on Saturday. </a:t>
            </a:r>
            <a:endParaRPr sz="2400" dirty="0"/>
          </a:p>
          <a:p>
            <a:pPr marL="457200" lvl="1" indent="0" algn="l" rtl="0">
              <a:spcBef>
                <a:spcPts val="320"/>
              </a:spcBef>
              <a:spcAft>
                <a:spcPts val="0"/>
              </a:spcAft>
              <a:buClr>
                <a:schemeClr val="dk1"/>
              </a:buClr>
              <a:buSzPts val="1600"/>
              <a:buNone/>
            </a:pPr>
            <a:endParaRPr sz="1600" dirty="0">
              <a:solidFill>
                <a:srgbClr val="000000"/>
              </a:solidFill>
            </a:endParaRPr>
          </a:p>
          <a:p>
            <a:pPr marL="342900" lvl="0" indent="-190500" algn="l" rtl="0">
              <a:spcBef>
                <a:spcPts val="480"/>
              </a:spcBef>
              <a:spcAft>
                <a:spcPts val="0"/>
              </a:spcAft>
              <a:buClr>
                <a:schemeClr val="dk1"/>
              </a:buClr>
              <a:buSzPts val="2400"/>
              <a:buNone/>
            </a:pPr>
            <a:endParaRPr sz="2400" dirty="0"/>
          </a:p>
        </p:txBody>
      </p:sp>
      <p:pic>
        <p:nvPicPr>
          <p:cNvPr id="159" name="Google Shape;159;p7"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60" name="Google Shape;160;p7"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61" name="Google Shape;161;p7"/>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0" y="0"/>
            <a:ext cx="9144000" cy="9144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8"/>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Continuing for 2024</a:t>
            </a:r>
            <a:endParaRPr/>
          </a:p>
        </p:txBody>
      </p:sp>
      <p:sp>
        <p:nvSpPr>
          <p:cNvPr id="169" name="Google Shape;169;p8"/>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a:bodyPr>
          <a:lstStyle/>
          <a:p>
            <a:pPr marL="342900" lvl="0" indent="-377825" algn="l" rtl="0">
              <a:spcBef>
                <a:spcPts val="600"/>
              </a:spcBef>
              <a:spcAft>
                <a:spcPts val="0"/>
              </a:spcAft>
              <a:buClr>
                <a:srgbClr val="000000"/>
              </a:buClr>
              <a:buSzPts val="2400"/>
              <a:buChar char="•"/>
            </a:pPr>
            <a:r>
              <a:rPr lang="en-US" sz="2400" b="1" dirty="0">
                <a:solidFill>
                  <a:srgbClr val="000000"/>
                </a:solidFill>
              </a:rPr>
              <a:t>Farm Data will be Online</a:t>
            </a:r>
            <a:endParaRPr sz="2400" dirty="0"/>
          </a:p>
          <a:p>
            <a:pPr marL="742950" lvl="1" indent="-320675" algn="l" rtl="0">
              <a:spcBef>
                <a:spcPts val="600"/>
              </a:spcBef>
              <a:spcAft>
                <a:spcPts val="0"/>
              </a:spcAft>
              <a:buClr>
                <a:srgbClr val="000000"/>
              </a:buClr>
              <a:buSzPts val="2400"/>
              <a:buChar char="–"/>
            </a:pPr>
            <a:r>
              <a:rPr lang="en-US" sz="2400" dirty="0">
                <a:solidFill>
                  <a:srgbClr val="000000"/>
                </a:solidFill>
              </a:rPr>
              <a:t>Most Contest and Academy materials will be posted to a secure web site only accessible by registered participants. Students will get early access to the questionnaire the week of the contest; the rest of the contest data will be released once onsite. </a:t>
            </a:r>
            <a:r>
              <a:rPr lang="en-US" sz="2400" b="1" dirty="0">
                <a:solidFill>
                  <a:srgbClr val="000000"/>
                </a:solidFill>
              </a:rPr>
              <a:t>We are asking coaches to ensure that all contest data is removed from your students’ computers after the contest ends. </a:t>
            </a:r>
            <a:endParaRPr sz="2400" dirty="0"/>
          </a:p>
          <a:p>
            <a:pPr marL="0" lvl="0" indent="0" algn="l" rtl="0">
              <a:spcBef>
                <a:spcPts val="600"/>
              </a:spcBef>
              <a:spcAft>
                <a:spcPts val="0"/>
              </a:spcAft>
              <a:buClr>
                <a:schemeClr val="dk1"/>
              </a:buClr>
              <a:buSzPts val="2000"/>
              <a:buNone/>
            </a:pPr>
            <a:endParaRPr sz="2400" dirty="0"/>
          </a:p>
          <a:p>
            <a:pPr marL="342900" lvl="0" indent="-377825" algn="l" rtl="0">
              <a:spcBef>
                <a:spcPts val="600"/>
              </a:spcBef>
              <a:spcAft>
                <a:spcPts val="0"/>
              </a:spcAft>
              <a:buClr>
                <a:schemeClr val="dk1"/>
              </a:buClr>
              <a:buSzPts val="2400"/>
              <a:buChar char="•"/>
            </a:pPr>
            <a:r>
              <a:rPr lang="en-US" sz="2400" b="1" dirty="0"/>
              <a:t>Presentation Turn In will be via Upload</a:t>
            </a:r>
            <a:endParaRPr sz="2400" dirty="0"/>
          </a:p>
          <a:p>
            <a:pPr marL="742950" lvl="1" indent="-320675" algn="l" rtl="0">
              <a:spcBef>
                <a:spcPts val="600"/>
              </a:spcBef>
              <a:spcAft>
                <a:spcPts val="0"/>
              </a:spcAft>
              <a:buClr>
                <a:schemeClr val="dk1"/>
              </a:buClr>
              <a:buSzPts val="2400"/>
              <a:buChar char="–"/>
            </a:pPr>
            <a:r>
              <a:rPr lang="en-US" sz="2400" dirty="0"/>
              <a:t>Students will receive instructions onsite for uploading their presentation saved in PowerPoint. </a:t>
            </a:r>
            <a:endParaRPr sz="2400" dirty="0"/>
          </a:p>
          <a:p>
            <a:pPr marL="0" lvl="0" indent="0" algn="l" rtl="0">
              <a:spcBef>
                <a:spcPts val="370"/>
              </a:spcBef>
              <a:spcAft>
                <a:spcPts val="0"/>
              </a:spcAft>
              <a:buClr>
                <a:schemeClr val="dk1"/>
              </a:buClr>
              <a:buSzPts val="2000"/>
              <a:buNone/>
            </a:pPr>
            <a:endParaRPr sz="2000" dirty="0"/>
          </a:p>
        </p:txBody>
      </p:sp>
      <p:pic>
        <p:nvPicPr>
          <p:cNvPr id="170" name="Google Shape;170;p8"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71" name="Google Shape;171;p8"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72" name="Google Shape;172;p8"/>
          <p:cNvSpPr/>
          <p:nvPr/>
        </p:nvSpPr>
        <p:spPr>
          <a:xfrm>
            <a:off x="0" y="6553200"/>
            <a:ext cx="9144000" cy="304800"/>
          </a:xfrm>
          <a:prstGeom prst="rect">
            <a:avLst/>
          </a:prstGeom>
          <a:gradFill>
            <a:gsLst>
              <a:gs pos="0">
                <a:srgbClr val="E56A54"/>
              </a:gs>
              <a:gs pos="48000">
                <a:srgbClr val="F6984A"/>
              </a:gs>
              <a:gs pos="100000">
                <a:srgbClr val="FABF8E"/>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ad18614b8a_0_21"/>
          <p:cNvSpPr/>
          <p:nvPr/>
        </p:nvSpPr>
        <p:spPr>
          <a:xfrm>
            <a:off x="0" y="0"/>
            <a:ext cx="9144000" cy="9144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g2ad18614b8a_0_21"/>
          <p:cNvSpPr txBox="1">
            <a:spLocks noGrp="1"/>
          </p:cNvSpPr>
          <p:nvPr>
            <p:ph type="title"/>
          </p:nvPr>
        </p:nvSpPr>
        <p:spPr>
          <a:xfrm>
            <a:off x="304800" y="1"/>
            <a:ext cx="822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What’s Continuing for 2024</a:t>
            </a:r>
            <a:endParaRPr/>
          </a:p>
        </p:txBody>
      </p:sp>
      <p:sp>
        <p:nvSpPr>
          <p:cNvPr id="180" name="Google Shape;180;g2ad18614b8a_0_21"/>
          <p:cNvSpPr txBox="1">
            <a:spLocks noGrp="1"/>
          </p:cNvSpPr>
          <p:nvPr>
            <p:ph type="body" idx="1"/>
          </p:nvPr>
        </p:nvSpPr>
        <p:spPr>
          <a:xfrm>
            <a:off x="228600" y="1143000"/>
            <a:ext cx="8686800" cy="5410200"/>
          </a:xfrm>
          <a:prstGeom prst="rect">
            <a:avLst/>
          </a:prstGeom>
          <a:noFill/>
          <a:ln>
            <a:noFill/>
          </a:ln>
        </p:spPr>
        <p:txBody>
          <a:bodyPr spcFirstLastPara="1" wrap="square" lIns="91425" tIns="45700" rIns="91425" bIns="45700" anchor="t" anchorCtr="0">
            <a:normAutofit/>
          </a:bodyPr>
          <a:lstStyle/>
          <a:p>
            <a:pPr marL="342900" lvl="0" indent="-377825" algn="l" rtl="0">
              <a:spcBef>
                <a:spcPts val="600"/>
              </a:spcBef>
              <a:spcAft>
                <a:spcPts val="0"/>
              </a:spcAft>
              <a:buClr>
                <a:schemeClr val="dk1"/>
              </a:buClr>
              <a:buSzPts val="2400"/>
              <a:buChar char="•"/>
            </a:pPr>
            <a:r>
              <a:rPr lang="en-US" sz="2400" b="1" dirty="0"/>
              <a:t>Travel Policy </a:t>
            </a:r>
            <a:endParaRPr sz="2400" dirty="0"/>
          </a:p>
          <a:p>
            <a:pPr marL="742950" lvl="1" indent="-320675" algn="l" rtl="0">
              <a:spcBef>
                <a:spcPts val="600"/>
              </a:spcBef>
              <a:spcAft>
                <a:spcPts val="0"/>
              </a:spcAft>
              <a:buClr>
                <a:schemeClr val="dk1"/>
              </a:buClr>
              <a:buSzPts val="2400"/>
              <a:buChar char="–"/>
            </a:pPr>
            <a:r>
              <a:rPr lang="en-US" sz="2400" dirty="0"/>
              <a:t>As noted in your invitation letter, a pool of sponsor funds has been set aside to support national contest travel costs for schools in need. The stipend amount will depend on the number of applications approved. Schools must have a team competing in the national contest and must travel (drive or fly) at least 800 miles to be considered for the stipend. Deadline to submit this form: </a:t>
            </a:r>
            <a:r>
              <a:rPr lang="en-US" sz="2400" b="1" dirty="0"/>
              <a:t>February 1, 2024. </a:t>
            </a:r>
            <a:endParaRPr sz="2400" dirty="0"/>
          </a:p>
          <a:p>
            <a:pPr marL="0" lvl="0" indent="0" algn="l" rtl="0">
              <a:spcBef>
                <a:spcPts val="370"/>
              </a:spcBef>
              <a:spcAft>
                <a:spcPts val="0"/>
              </a:spcAft>
              <a:buClr>
                <a:schemeClr val="dk1"/>
              </a:buClr>
              <a:buSzPts val="2000"/>
              <a:buNone/>
            </a:pPr>
            <a:endParaRPr sz="2000" dirty="0"/>
          </a:p>
        </p:txBody>
      </p:sp>
      <p:pic>
        <p:nvPicPr>
          <p:cNvPr id="181" name="Google Shape;181;g2ad18614b8a_0_21" descr="A close up of a sign&#10;&#10;Description automatically generated"/>
          <p:cNvPicPr preferRelativeResize="0"/>
          <p:nvPr/>
        </p:nvPicPr>
        <p:blipFill rotWithShape="1">
          <a:blip r:embed="rId3">
            <a:alphaModFix/>
          </a:blip>
          <a:srcRect/>
          <a:stretch/>
        </p:blipFill>
        <p:spPr>
          <a:xfrm>
            <a:off x="7103178" y="121920"/>
            <a:ext cx="821622" cy="640080"/>
          </a:xfrm>
          <a:prstGeom prst="rect">
            <a:avLst/>
          </a:prstGeom>
          <a:noFill/>
          <a:ln>
            <a:noFill/>
          </a:ln>
        </p:spPr>
      </p:pic>
      <p:pic>
        <p:nvPicPr>
          <p:cNvPr id="182" name="Google Shape;182;g2ad18614b8a_0_21" descr="A person standing in front of a barn&#10;&#10;Description automatically generated"/>
          <p:cNvPicPr preferRelativeResize="0"/>
          <p:nvPr/>
        </p:nvPicPr>
        <p:blipFill rotWithShape="1">
          <a:blip r:embed="rId4">
            <a:alphaModFix/>
          </a:blip>
          <a:srcRect/>
          <a:stretch/>
        </p:blipFill>
        <p:spPr>
          <a:xfrm>
            <a:off x="8077200" y="121920"/>
            <a:ext cx="960120" cy="640080"/>
          </a:xfrm>
          <a:prstGeom prst="rect">
            <a:avLst/>
          </a:prstGeom>
          <a:noFill/>
          <a:ln>
            <a:noFill/>
          </a:ln>
        </p:spPr>
      </p:pic>
      <p:sp>
        <p:nvSpPr>
          <p:cNvPr id="183" name="Google Shape;183;g2ad18614b8a_0_21"/>
          <p:cNvSpPr/>
          <p:nvPr/>
        </p:nvSpPr>
        <p:spPr>
          <a:xfrm>
            <a:off x="0" y="6553200"/>
            <a:ext cx="9144000" cy="304800"/>
          </a:xfrm>
          <a:prstGeom prst="rect">
            <a:avLst/>
          </a:prstGeom>
          <a:gradFill>
            <a:gsLst>
              <a:gs pos="0">
                <a:srgbClr val="E56A54"/>
              </a:gs>
              <a:gs pos="48000">
                <a:srgbClr val="F6984A"/>
              </a:gs>
              <a:gs pos="100000">
                <a:srgbClr val="FABF8E"/>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2804</Words>
  <Application>Microsoft Office PowerPoint</Application>
  <PresentationFormat>On-screen Show (4:3)</PresentationFormat>
  <Paragraphs>309</Paragraphs>
  <Slides>39</Slides>
  <Notes>39</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Noto Sans Symbols</vt:lpstr>
      <vt:lpstr>Office Theme</vt:lpstr>
      <vt:lpstr>2024 National Dairy Challenge and Academy April 4-6, 2024 Visalia Convention Center and Visalia Marriott in Visalia, California</vt:lpstr>
      <vt:lpstr>2024 Overview</vt:lpstr>
      <vt:lpstr>What’s New for 2024</vt:lpstr>
      <vt:lpstr>What’s New for 2024</vt:lpstr>
      <vt:lpstr>What’s New for 2024</vt:lpstr>
      <vt:lpstr>What’s Continuing for 2024</vt:lpstr>
      <vt:lpstr>What’s Continuing for 2024</vt:lpstr>
      <vt:lpstr>What’s Continuing for 2024</vt:lpstr>
      <vt:lpstr>What’s Continuing for 2024</vt:lpstr>
      <vt:lpstr>Internet</vt:lpstr>
      <vt:lpstr>Other tools</vt:lpstr>
      <vt:lpstr>Printed Data</vt:lpstr>
      <vt:lpstr>Financial Information Template</vt:lpstr>
      <vt:lpstr>Financial Information  Template</vt:lpstr>
      <vt:lpstr>2024 Herds</vt:lpstr>
      <vt:lpstr>2024 Herds</vt:lpstr>
      <vt:lpstr>2024 Herds </vt:lpstr>
      <vt:lpstr>2024 Herds</vt:lpstr>
      <vt:lpstr>Contest</vt:lpstr>
      <vt:lpstr> Examples of Appropriate   and Inappropriate Questions </vt:lpstr>
      <vt:lpstr>Contest</vt:lpstr>
      <vt:lpstr>Thursday Schedule</vt:lpstr>
      <vt:lpstr>PowerPoint Presentation</vt:lpstr>
      <vt:lpstr>Friday Evening Event</vt:lpstr>
      <vt:lpstr>Saturday-when students   are NOT presenting</vt:lpstr>
      <vt:lpstr>Student Preparation</vt:lpstr>
      <vt:lpstr>NAIDC Scorecard</vt:lpstr>
      <vt:lpstr>Housing, Meals and  Transportation</vt:lpstr>
      <vt:lpstr>Housing, Meals and  Transportation</vt:lpstr>
      <vt:lpstr>Housing, Meals and  Transportation</vt:lpstr>
      <vt:lpstr>Suggested Dress</vt:lpstr>
      <vt:lpstr>Dress Code Guidelines</vt:lpstr>
      <vt:lpstr>Dress Code Guidelines</vt:lpstr>
      <vt:lpstr>Social Media Corps  Opportunity</vt:lpstr>
      <vt:lpstr>NAIDC Turns 20!</vt:lpstr>
      <vt:lpstr>Dates to note</vt:lpstr>
      <vt:lpstr>Communication is   Important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National Dairy Challenge and Academy April 4-6, 2024 Visalia Convention Center and Visalia Marriott in Visalia, California</dc:title>
  <dc:creator>Wanda Emerich</dc:creator>
  <cp:lastModifiedBy>Mollyk</cp:lastModifiedBy>
  <cp:revision>1</cp:revision>
  <dcterms:created xsi:type="dcterms:W3CDTF">2017-02-24T20:30:11Z</dcterms:created>
  <dcterms:modified xsi:type="dcterms:W3CDTF">2024-01-10T15:14:02Z</dcterms:modified>
</cp:coreProperties>
</file>